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6" r:id="rId2"/>
    <p:sldId id="268" r:id="rId3"/>
    <p:sldId id="294" r:id="rId4"/>
    <p:sldId id="261" r:id="rId5"/>
    <p:sldId id="269" r:id="rId6"/>
    <p:sldId id="296" r:id="rId7"/>
    <p:sldId id="262" r:id="rId8"/>
    <p:sldId id="271" r:id="rId9"/>
    <p:sldId id="259" r:id="rId10"/>
    <p:sldId id="273" r:id="rId11"/>
    <p:sldId id="298" r:id="rId12"/>
    <p:sldId id="267" r:id="rId13"/>
    <p:sldId id="279" r:id="rId14"/>
    <p:sldId id="274" r:id="rId15"/>
    <p:sldId id="300" r:id="rId16"/>
    <p:sldId id="280" r:id="rId17"/>
    <p:sldId id="276" r:id="rId18"/>
    <p:sldId id="291" r:id="rId19"/>
    <p:sldId id="293" r:id="rId20"/>
    <p:sldId id="282" r:id="rId21"/>
    <p:sldId id="283" r:id="rId22"/>
    <p:sldId id="285" r:id="rId23"/>
    <p:sldId id="264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H" initials="M" lastIdx="1" clrIdx="0">
    <p:extLst>
      <p:ext uri="{19B8F6BF-5375-455C-9EA6-DF929625EA0E}">
        <p15:presenceInfo xmlns:p15="http://schemas.microsoft.com/office/powerpoint/2012/main" xmlns="" userId="M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81" d="100"/>
          <a:sy n="81" d="100"/>
        </p:scale>
        <p:origin x="-8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03CE3-0830-450B-8D58-88F8CDE3EEF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F6379-47C4-4FA9-8128-C284862E5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7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766-B037-4FF8-BB8E-219818444A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4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766-B037-4FF8-BB8E-219818444A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84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766-B037-4FF8-BB8E-219818444A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7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766-B037-4FF8-BB8E-219818444A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12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766-B037-4FF8-BB8E-219818444A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3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CFFB02-4817-44AC-A408-43796C9CC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514044-9323-4E27-83CA-A6B8652A7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C287C6-1A6A-42E1-872F-3E82C62AB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50D5-A668-475A-99E1-24C6E656141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BC2FAD-FAC7-4A44-9F3E-5A9D61596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39D4F4-3346-4220-94CE-D4E78DDE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65BF-0F4A-454E-B8EA-83A7B93A7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4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72C7A6-23BA-48BA-A001-1C363A225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4F4B95-EE74-4B63-9D3E-DFD349E38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268707-90A0-4E62-AB95-37D8C1376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50D5-A668-475A-99E1-24C6E656141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78C011-A422-498A-8BCD-BF69EDB01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81DC10-3CF4-4849-B70C-78C4D00EE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65BF-0F4A-454E-B8EA-83A7B93A7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6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D922D-24DF-401B-BA1E-DB66665EB7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BCF1A77-BAE9-4346-B02A-26BE13C6D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6A58BF-930E-4FD6-BDCF-72FDA506B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50D5-A668-475A-99E1-24C6E656141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B8DBFB-6240-42FF-B98D-AFFA5C290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7FB3BA-ABD6-4183-BA81-3A5C102C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65BF-0F4A-454E-B8EA-83A7B93A7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7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EA92EE-61F9-40B2-8B95-C655BBB94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A098F3-39EA-449B-A410-CA4D492E7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74E196-891F-4196-9310-C1161460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50D5-A668-475A-99E1-24C6E656141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A112CC-F3DE-4FCF-A42D-27189D6EB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CBEF11-5B8C-4834-AF92-B10DE935D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65BF-0F4A-454E-B8EA-83A7B93A7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0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B73FC7-9314-46BB-B220-5F76BEC0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4F9E7E-3D63-4288-9641-12372EA26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D0E193-3D60-4F42-8CA3-5CBCF337F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50D5-A668-475A-99E1-24C6E656141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2C723F-FA19-44C4-838C-E688958FF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CB0B23-CECA-4A5D-987D-620E2D58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65BF-0F4A-454E-B8EA-83A7B93A7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15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0A8B3-924F-45E2-9D58-BB629E21B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52A640-D629-4C3F-987E-0A8D1929E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926D62-7BF9-4DA9-AE7C-765AB454E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0E056B-0F73-476A-A812-97006FB56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50D5-A668-475A-99E1-24C6E656141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B9119B-4E43-4023-B0F3-294747648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01E3A7-DDAA-49F6-BC62-75392FE2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65BF-0F4A-454E-B8EA-83A7B93A7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69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B65C84-3F02-4013-A9EE-423D448EE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C2C9C9-9044-4B4A-B9B9-3EFAF258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91F27D-48AC-4BAC-8C2F-4A6A01DDC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D62703-04CF-4703-8B77-42D9E54AD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0B5C9EC-4446-4760-B110-241D85FA4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A02AA20-9CA8-4613-931B-137C76E4F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50D5-A668-475A-99E1-24C6E656141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341774-674C-4A2A-B155-23AFA8C43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1D86F8-2962-4B76-AD3A-4472C9DB1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65BF-0F4A-454E-B8EA-83A7B93A7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58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123704-5798-4CE8-B019-972106BDE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4FB4BF7-D086-413F-8F9C-7246E93B3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50D5-A668-475A-99E1-24C6E656141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6DB2D9-5532-4460-B5CF-024CA773D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BEB92F-55AF-43FB-9BD4-591B7345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65BF-0F4A-454E-B8EA-83A7B93A7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2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98C2E2F-8651-4118-82C1-FED8330C7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50D5-A668-475A-99E1-24C6E656141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83A4090-645A-4CFC-8A10-8749F2F96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3D78CF-0E76-4F62-93BA-EFED36D4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65BF-0F4A-454E-B8EA-83A7B93A7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0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E9F114-1568-4361-93DA-D690BE9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8B352D-3659-4DDA-A38E-16A7BA84D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E3E10F-E883-454D-9645-BDB22169E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C8E80A-42C7-4A75-ADB8-D68F7F756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50D5-A668-475A-99E1-24C6E656141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C03A2B-259A-447F-8E7D-A250D25B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CF5ECE-AA23-4ECC-977F-527CD3F5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65BF-0F4A-454E-B8EA-83A7B93A7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5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3442B0-0A94-413C-9C98-C765C5F1C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AC167CD-9465-4AE9-877D-9F81E49D1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9F8AE30-66A5-4C97-B85B-3D7C5A87B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E23E27-F1C3-4A45-A950-2BE85669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50D5-A668-475A-99E1-24C6E656141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B82901-91D1-4BB6-BB0E-0A486EF9D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6232B8-0C60-4B8C-8380-7ED30AA1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65BF-0F4A-454E-B8EA-83A7B93A7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74CF571-DF7B-470D-BE67-197E8ECF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33F000-A94B-46D7-BB1B-2A0206FAB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61AC9-B0FB-4648-87E5-0DC59B394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B50D5-A668-475A-99E1-24C6E656141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C142C2-8C00-4E38-9704-0BF0B8C2B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4B20B5-4AED-4AA4-BA73-1454AABED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065BF-0F4A-454E-B8EA-83A7B93A7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8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6.svg"/><Relationship Id="rId7" Type="http://schemas.openxmlformats.org/officeDocument/2006/relationships/image" Target="../media/image82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0.sv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8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90.sv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10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16.sv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5" Type="http://schemas.openxmlformats.org/officeDocument/2006/relationships/image" Target="../media/image68.pn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112.svg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6.svg"/><Relationship Id="rId7" Type="http://schemas.openxmlformats.org/officeDocument/2006/relationships/image" Target="../media/image11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08.svg"/><Relationship Id="rId10" Type="http://schemas.openxmlformats.org/officeDocument/2006/relationships/image" Target="../media/image70.png"/><Relationship Id="rId4" Type="http://schemas.openxmlformats.org/officeDocument/2006/relationships/image" Target="../media/image62.png"/><Relationship Id="rId9" Type="http://schemas.openxmlformats.org/officeDocument/2006/relationships/image" Target="../media/image1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21.svg"/><Relationship Id="rId7" Type="http://schemas.openxmlformats.org/officeDocument/2006/relationships/image" Target="../media/image125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23.sv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79.png"/><Relationship Id="rId3" Type="http://schemas.openxmlformats.org/officeDocument/2006/relationships/image" Target="../media/image51.png"/><Relationship Id="rId7" Type="http://schemas.openxmlformats.org/officeDocument/2006/relationships/image" Target="../media/image76.png"/><Relationship Id="rId12" Type="http://schemas.openxmlformats.org/officeDocument/2006/relationships/image" Target="../media/image13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5" Type="http://schemas.openxmlformats.org/officeDocument/2006/relationships/image" Target="../media/image80.png"/><Relationship Id="rId10" Type="http://schemas.openxmlformats.org/officeDocument/2006/relationships/image" Target="../media/image130.svg"/><Relationship Id="rId4" Type="http://schemas.openxmlformats.org/officeDocument/2006/relationships/image" Target="../media/image88.svg"/><Relationship Id="rId9" Type="http://schemas.openxmlformats.org/officeDocument/2006/relationships/image" Target="../media/image77.png"/><Relationship Id="rId14" Type="http://schemas.openxmlformats.org/officeDocument/2006/relationships/image" Target="../media/image9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81.png"/><Relationship Id="rId3" Type="http://schemas.openxmlformats.org/officeDocument/2006/relationships/image" Target="../media/image51.png"/><Relationship Id="rId7" Type="http://schemas.openxmlformats.org/officeDocument/2006/relationships/image" Target="../media/image78.png"/><Relationship Id="rId12" Type="http://schemas.openxmlformats.org/officeDocument/2006/relationships/image" Target="../media/image1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svg"/><Relationship Id="rId11" Type="http://schemas.openxmlformats.org/officeDocument/2006/relationships/image" Target="../media/image75.png"/><Relationship Id="rId5" Type="http://schemas.openxmlformats.org/officeDocument/2006/relationships/image" Target="../media/image77.png"/><Relationship Id="rId10" Type="http://schemas.openxmlformats.org/officeDocument/2006/relationships/image" Target="../media/image90.svg"/><Relationship Id="rId4" Type="http://schemas.openxmlformats.org/officeDocument/2006/relationships/image" Target="../media/image88.svg"/><Relationship Id="rId9" Type="http://schemas.openxmlformats.org/officeDocument/2006/relationships/image" Target="../media/image79.png"/><Relationship Id="rId1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75.png"/><Relationship Id="rId3" Type="http://schemas.openxmlformats.org/officeDocument/2006/relationships/image" Target="../media/image51.png"/><Relationship Id="rId7" Type="http://schemas.openxmlformats.org/officeDocument/2006/relationships/image" Target="../media/image77.png"/><Relationship Id="rId12" Type="http://schemas.openxmlformats.org/officeDocument/2006/relationships/image" Target="../media/image90.sv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svg"/><Relationship Id="rId11" Type="http://schemas.openxmlformats.org/officeDocument/2006/relationships/image" Target="../media/image79.png"/><Relationship Id="rId5" Type="http://schemas.openxmlformats.org/officeDocument/2006/relationships/image" Target="../media/image83.png"/><Relationship Id="rId15" Type="http://schemas.openxmlformats.org/officeDocument/2006/relationships/image" Target="../media/image84.png"/><Relationship Id="rId10" Type="http://schemas.openxmlformats.org/officeDocument/2006/relationships/image" Target="../media/image132.svg"/><Relationship Id="rId4" Type="http://schemas.openxmlformats.org/officeDocument/2006/relationships/image" Target="../media/image88.svg"/><Relationship Id="rId9" Type="http://schemas.openxmlformats.org/officeDocument/2006/relationships/image" Target="../media/image78.png"/><Relationship Id="rId14" Type="http://schemas.openxmlformats.org/officeDocument/2006/relationships/image" Target="../media/image1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gif"/><Relationship Id="rId12" Type="http://schemas.openxmlformats.org/officeDocument/2006/relationships/image" Target="../media/image23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2.png"/><Relationship Id="rId3" Type="http://schemas.openxmlformats.org/officeDocument/2006/relationships/image" Target="../media/image121.svg"/><Relationship Id="rId7" Type="http://schemas.openxmlformats.org/officeDocument/2006/relationships/image" Target="../media/image142.svg"/><Relationship Id="rId12" Type="http://schemas.openxmlformats.org/officeDocument/2006/relationships/image" Target="../media/image9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46.svg"/><Relationship Id="rId5" Type="http://schemas.openxmlformats.org/officeDocument/2006/relationships/image" Target="../media/image140.svg"/><Relationship Id="rId10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openxmlformats.org/officeDocument/2006/relationships/image" Target="../media/image14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50.svg"/><Relationship Id="rId7" Type="http://schemas.openxmlformats.org/officeDocument/2006/relationships/image" Target="../media/image15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52.sv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57.svg"/><Relationship Id="rId7" Type="http://schemas.openxmlformats.org/officeDocument/2006/relationships/image" Target="../media/image161.svg"/><Relationship Id="rId12" Type="http://schemas.openxmlformats.org/officeDocument/2006/relationships/image" Target="../media/image166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2.png"/><Relationship Id="rId5" Type="http://schemas.openxmlformats.org/officeDocument/2006/relationships/image" Target="../media/image159.svg"/><Relationship Id="rId10" Type="http://schemas.openxmlformats.org/officeDocument/2006/relationships/image" Target="../media/image164.svg"/><Relationship Id="rId4" Type="http://schemas.openxmlformats.org/officeDocument/2006/relationships/image" Target="../media/image98.png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78.svg"/><Relationship Id="rId3" Type="http://schemas.openxmlformats.org/officeDocument/2006/relationships/image" Target="../media/image168.svg"/><Relationship Id="rId7" Type="http://schemas.openxmlformats.org/officeDocument/2006/relationships/image" Target="../media/image172.svg"/><Relationship Id="rId12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76.svg"/><Relationship Id="rId5" Type="http://schemas.openxmlformats.org/officeDocument/2006/relationships/image" Target="../media/image170.svg"/><Relationship Id="rId10" Type="http://schemas.openxmlformats.org/officeDocument/2006/relationships/image" Target="../media/image107.png"/><Relationship Id="rId4" Type="http://schemas.openxmlformats.org/officeDocument/2006/relationships/image" Target="../media/image104.png"/><Relationship Id="rId9" Type="http://schemas.openxmlformats.org/officeDocument/2006/relationships/image" Target="../media/image17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80.svg"/><Relationship Id="rId7" Type="http://schemas.openxmlformats.org/officeDocument/2006/relationships/image" Target="../media/image182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70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5.svg"/><Relationship Id="rId18" Type="http://schemas.openxmlformats.org/officeDocument/2006/relationships/image" Target="../media/image27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24.png"/><Relationship Id="rId17" Type="http://schemas.openxmlformats.org/officeDocument/2006/relationships/image" Target="../media/image49.sv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23.png"/><Relationship Id="rId19" Type="http://schemas.openxmlformats.org/officeDocument/2006/relationships/image" Target="../media/image51.svg"/><Relationship Id="rId4" Type="http://schemas.openxmlformats.org/officeDocument/2006/relationships/image" Target="../media/image20.png"/><Relationship Id="rId9" Type="http://schemas.openxmlformats.org/officeDocument/2006/relationships/image" Target="../media/image41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29.svg"/><Relationship Id="rId4" Type="http://schemas.openxmlformats.org/officeDocument/2006/relationships/image" Target="../media/image47.svg"/><Relationship Id="rId9" Type="http://schemas.openxmlformats.org/officeDocument/2006/relationships/image" Target="../media/image33.pn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5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41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81685">
            <a:off x="3187511" y="777931"/>
            <a:ext cx="7506387" cy="26067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1685">
            <a:off x="1724961" y="1395669"/>
            <a:ext cx="10414600" cy="3585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D2B649-A646-4F4A-B660-DC3AEFC11313}"/>
              </a:ext>
            </a:extLst>
          </p:cNvPr>
          <p:cNvSpPr txBox="1"/>
          <p:nvPr/>
        </p:nvSpPr>
        <p:spPr>
          <a:xfrm>
            <a:off x="2218090" y="2111175"/>
            <a:ext cx="9445229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HỌC SINH ĐẾN VỚI TIẾT HỌC HÔM NAY!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xmlns="" id="{55BBA974-E3D1-4990-A2DE-AC35543563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27670">
            <a:off x="10225556" y="5235562"/>
            <a:ext cx="1399229" cy="144436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ECA36362-EE04-474F-B2E5-0B500A0F7A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400" y="267402"/>
            <a:ext cx="1579418" cy="139383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2C9810FE-C8D9-4E19-B97C-5F71A00CE4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37200" y="5172257"/>
            <a:ext cx="1899298" cy="142262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D86C9FB7-EE25-4572-BADE-4BA8C567A2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433" y="3295647"/>
            <a:ext cx="2354426" cy="353666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700000">
            <a:off x="6854780" y="3039654"/>
            <a:ext cx="6583077" cy="29212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1461" y="763331"/>
            <a:ext cx="10989077" cy="5968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101325" y="5718010"/>
            <a:ext cx="937807" cy="9207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48437" y="1254964"/>
            <a:ext cx="9652888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7A50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08918" y="610544"/>
            <a:ext cx="1384814" cy="1201326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EEBCA0A4-FB5C-43A9-BE40-C0C30F31D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288" y="4992483"/>
            <a:ext cx="1719194" cy="175219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18A0D8C-6E33-4BCE-86B8-4A1ED5301F92}"/>
              </a:ext>
            </a:extLst>
          </p:cNvPr>
          <p:cNvGrpSpPr/>
          <p:nvPr/>
        </p:nvGrpSpPr>
        <p:grpSpPr>
          <a:xfrm>
            <a:off x="75288" y="907371"/>
            <a:ext cx="6982525" cy="1201326"/>
            <a:chOff x="330054" y="174676"/>
            <a:chExt cx="10473788" cy="1801989"/>
          </a:xfrm>
        </p:grpSpPr>
        <p:sp>
          <p:nvSpPr>
            <p:cNvPr id="21" name="Arrow: Striped Right 20">
              <a:extLst>
                <a:ext uri="{FF2B5EF4-FFF2-40B4-BE49-F238E27FC236}">
                  <a16:creationId xmlns:a16="http://schemas.microsoft.com/office/drawing/2014/main" xmlns="" id="{85F05793-016A-45A6-B493-EC196B28305D}"/>
                </a:ext>
              </a:extLst>
            </p:cNvPr>
            <p:cNvSpPr/>
            <p:nvPr/>
          </p:nvSpPr>
          <p:spPr>
            <a:xfrm>
              <a:off x="330054" y="174676"/>
              <a:ext cx="3809018" cy="1801989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7598CDF-C24D-481D-B1D7-C5342FDD0477}"/>
                </a:ext>
              </a:extLst>
            </p:cNvPr>
            <p:cNvSpPr txBox="1"/>
            <p:nvPr/>
          </p:nvSpPr>
          <p:spPr>
            <a:xfrm>
              <a:off x="669242" y="696066"/>
              <a:ext cx="10134600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FFFF00"/>
                  </a:solidFill>
                  <a:ea typeface="Calibri" panose="020F0502020204030204" pitchFamily="34" charset="0"/>
                </a:rPr>
                <a:t>KẾT LUẬN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91D00B9-C139-4C56-9278-E5A48C4E3276}"/>
              </a:ext>
            </a:extLst>
          </p:cNvPr>
          <p:cNvSpPr txBox="1"/>
          <p:nvPr/>
        </p:nvSpPr>
        <p:spPr>
          <a:xfrm>
            <a:off x="934885" y="2206247"/>
            <a:ext cx="10485972" cy="2751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gạch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endParaRPr lang="vi-VN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" name="image4.png">
            <a:extLst>
              <a:ext uri="{FF2B5EF4-FFF2-40B4-BE49-F238E27FC236}">
                <a16:creationId xmlns:a16="http://schemas.microsoft.com/office/drawing/2014/main" xmlns="" id="{3AD9871D-96A6-4038-8009-D3D25DA87B11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7057813" y="4439637"/>
            <a:ext cx="3660505" cy="2292121"/>
          </a:xfrm>
          <a:prstGeom prst="rect">
            <a:avLst/>
          </a:prstGeom>
          <a:ln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700000">
            <a:off x="6854780" y="3039654"/>
            <a:ext cx="6583077" cy="29212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101325" y="5718010"/>
            <a:ext cx="937807" cy="92075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408918" y="610544"/>
            <a:ext cx="1384814" cy="1201326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EEBCA0A4-FB5C-43A9-BE40-C0C30F31D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288" y="4992483"/>
            <a:ext cx="1719194" cy="1752194"/>
          </a:xfrm>
          <a:prstGeom prst="rect">
            <a:avLst/>
          </a:prstGeom>
        </p:spPr>
      </p:pic>
      <p:pic>
        <p:nvPicPr>
          <p:cNvPr id="13" name="image10.png">
            <a:extLst>
              <a:ext uri="{FF2B5EF4-FFF2-40B4-BE49-F238E27FC236}">
                <a16:creationId xmlns:a16="http://schemas.microsoft.com/office/drawing/2014/main" xmlns="" id="{B3DDB5BC-7659-4936-AB6C-523AB592991B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3557638" y="3559120"/>
            <a:ext cx="5386041" cy="3134679"/>
          </a:xfrm>
          <a:prstGeom prst="rect">
            <a:avLst/>
          </a:prstGeom>
          <a:ln/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BB0D05FE-C3A1-412F-B5C5-A8D1712892AF}"/>
              </a:ext>
            </a:extLst>
          </p:cNvPr>
          <p:cNvSpPr/>
          <p:nvPr/>
        </p:nvSpPr>
        <p:spPr>
          <a:xfrm>
            <a:off x="971844" y="541026"/>
            <a:ext cx="10248311" cy="288797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E56CE8-6A9A-4C5C-85A3-7E99C764C4EB}"/>
              </a:ext>
            </a:extLst>
          </p:cNvPr>
          <p:cNvSpPr txBox="1"/>
          <p:nvPr/>
        </p:nvSpPr>
        <p:spPr>
          <a:xfrm>
            <a:off x="1225432" y="762383"/>
            <a:ext cx="9741134" cy="2316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(TCVN 7:1993)</a:t>
            </a:r>
            <a:endParaRPr lang="vi-V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vi-V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10.4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18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467755" cy="691453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69318" y="2021700"/>
            <a:ext cx="4887654" cy="552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en-US" sz="2667" dirty="0">
              <a:solidFill>
                <a:srgbClr val="253140"/>
              </a:solidFill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20815" y="2617895"/>
            <a:ext cx="7484896" cy="3626381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6502392" y="1797190"/>
            <a:ext cx="5139170" cy="552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en-US" sz="2667" dirty="0">
              <a:solidFill>
                <a:srgbClr val="25314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589787" y="5236778"/>
            <a:ext cx="7515225" cy="552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en-US" sz="2667" dirty="0">
              <a:solidFill>
                <a:srgbClr val="25314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015409" y="4512204"/>
            <a:ext cx="2466739" cy="36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endParaRPr lang="en-US" dirty="0">
              <a:solidFill>
                <a:srgbClr val="253140"/>
              </a:solidFill>
              <a:latin typeface="Nunit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0014B0E-66C7-4A1F-8345-40BE39194BB7}"/>
              </a:ext>
            </a:extLst>
          </p:cNvPr>
          <p:cNvGrpSpPr/>
          <p:nvPr/>
        </p:nvGrpSpPr>
        <p:grpSpPr>
          <a:xfrm>
            <a:off x="2045479" y="210293"/>
            <a:ext cx="9186748" cy="1030224"/>
            <a:chOff x="2683239" y="-64853"/>
            <a:chExt cx="6019523" cy="1730203"/>
          </a:xfrm>
        </p:grpSpPr>
        <p:sp>
          <p:nvSpPr>
            <p:cNvPr id="11" name="AutoShape 11"/>
            <p:cNvSpPr/>
            <p:nvPr/>
          </p:nvSpPr>
          <p:spPr>
            <a:xfrm rot="16200000">
              <a:off x="4804595" y="-2186206"/>
              <a:ext cx="1730201" cy="5972911"/>
            </a:xfrm>
            <a:prstGeom prst="rect">
              <a:avLst/>
            </a:prstGeom>
            <a:solidFill>
              <a:srgbClr val="51604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2683239" y="-64853"/>
              <a:ext cx="6019523" cy="12545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vi-VN" sz="3600" b="1" spc="91" dirty="0">
                  <a:solidFill>
                    <a:srgbClr val="FFFBEC"/>
                  </a:solidFill>
                </a:rPr>
                <a:t>II. PHÂN LOẠI HÌNH CẮT,  MẶT CẮT</a:t>
              </a:r>
              <a:endParaRPr lang="en-US" sz="3600" b="1" spc="91" dirty="0">
                <a:solidFill>
                  <a:srgbClr val="FFFBEC"/>
                </a:solidFill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0722" y="1825926"/>
            <a:ext cx="909626" cy="99645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68784" y="5908760"/>
            <a:ext cx="1366979" cy="9519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85AAEF1-8409-4453-8828-A64B63822D9E}"/>
              </a:ext>
            </a:extLst>
          </p:cNvPr>
          <p:cNvSpPr txBox="1"/>
          <p:nvPr/>
        </p:nvSpPr>
        <p:spPr>
          <a:xfrm>
            <a:off x="4350711" y="1577696"/>
            <a:ext cx="65699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ea typeface="Calibri" panose="020F0502020204030204" pitchFamily="34" charset="0"/>
              </a:rPr>
              <a:t>1. Phân loại hình cắt </a:t>
            </a:r>
            <a:endParaRPr lang="en-US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CDB59CE-D4BE-4696-997C-FBE3295752E6}"/>
              </a:ext>
            </a:extLst>
          </p:cNvPr>
          <p:cNvSpPr txBox="1"/>
          <p:nvPr/>
        </p:nvSpPr>
        <p:spPr>
          <a:xfrm>
            <a:off x="267927" y="3046403"/>
            <a:ext cx="7390672" cy="2598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400"/>
              </a:spcAft>
            </a:pP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10.9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vụ:</a:t>
            </a:r>
          </a:p>
          <a:p>
            <a:pPr marL="342900" indent="-342900" algn="just">
              <a:lnSpc>
                <a:spcPct val="150000"/>
              </a:lnSpc>
              <a:spcAft>
                <a:spcPts val="14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So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mức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phức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tạp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cắt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400"/>
              </a:spcAft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quanh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cắt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EC13A83-7643-415B-B792-DB556D2B8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5776" y="2905937"/>
            <a:ext cx="4139987" cy="291539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924641" y="1183940"/>
            <a:ext cx="8969308" cy="4712171"/>
            <a:chOff x="0" y="0"/>
            <a:chExt cx="5490351" cy="28844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884445"/>
            </a:xfrm>
            <a:custGeom>
              <a:avLst/>
              <a:gdLst/>
              <a:ahLst/>
              <a:cxnLst/>
              <a:rect l="l" t="t" r="r" b="b"/>
              <a:pathLst>
                <a:path w="5490351" h="2884445">
                  <a:moveTo>
                    <a:pt x="5365891" y="2884445"/>
                  </a:moveTo>
                  <a:lnTo>
                    <a:pt x="124460" y="2884445"/>
                  </a:lnTo>
                  <a:cubicBezTo>
                    <a:pt x="55880" y="2884445"/>
                    <a:pt x="0" y="2828565"/>
                    <a:pt x="0" y="27599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759985"/>
                  </a:lnTo>
                  <a:cubicBezTo>
                    <a:pt x="5490351" y="2828565"/>
                    <a:pt x="5434471" y="2884445"/>
                    <a:pt x="5365891" y="2884445"/>
                  </a:cubicBezTo>
                  <a:close/>
                </a:path>
              </a:pathLst>
            </a:custGeom>
            <a:solidFill>
              <a:srgbClr val="DB9463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6029167" y="764446"/>
            <a:ext cx="4322749" cy="521714"/>
            <a:chOff x="0" y="0"/>
            <a:chExt cx="50256911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50358511" cy="6066790"/>
            </a:xfrm>
            <a:custGeom>
              <a:avLst/>
              <a:gdLst/>
              <a:ahLst/>
              <a:cxnLst/>
              <a:rect l="l" t="t" r="r" b="b"/>
              <a:pathLst>
                <a:path w="5035851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8602100" y="6066790"/>
                  </a:lnTo>
                  <a:lnTo>
                    <a:pt x="48602100" y="0"/>
                  </a:lnTo>
                  <a:lnTo>
                    <a:pt x="1692910" y="0"/>
                  </a:lnTo>
                  <a:close/>
                  <a:moveTo>
                    <a:pt x="49059300" y="0"/>
                  </a:moveTo>
                  <a:lnTo>
                    <a:pt x="48602100" y="0"/>
                  </a:lnTo>
                  <a:lnTo>
                    <a:pt x="48602100" y="6065520"/>
                  </a:lnTo>
                  <a:lnTo>
                    <a:pt x="48612261" y="6065520"/>
                  </a:lnTo>
                  <a:cubicBezTo>
                    <a:pt x="49351400" y="6065520"/>
                    <a:pt x="50000371" y="5462270"/>
                    <a:pt x="50053711" y="4725670"/>
                  </a:cubicBezTo>
                  <a:lnTo>
                    <a:pt x="50303900" y="1338580"/>
                  </a:lnTo>
                  <a:cubicBezTo>
                    <a:pt x="50358511" y="603250"/>
                    <a:pt x="49798443" y="0"/>
                    <a:pt x="4905930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DB946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49883" y="1421793"/>
            <a:ext cx="8969308" cy="4722875"/>
            <a:chOff x="0" y="0"/>
            <a:chExt cx="5490351" cy="28909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90351" cy="2890997"/>
            </a:xfrm>
            <a:custGeom>
              <a:avLst/>
              <a:gdLst/>
              <a:ahLst/>
              <a:cxnLst/>
              <a:rect l="l" t="t" r="r" b="b"/>
              <a:pathLst>
                <a:path w="5490351" h="2890997">
                  <a:moveTo>
                    <a:pt x="5365891" y="2890997"/>
                  </a:moveTo>
                  <a:lnTo>
                    <a:pt x="124460" y="2890997"/>
                  </a:lnTo>
                  <a:cubicBezTo>
                    <a:pt x="55880" y="2890997"/>
                    <a:pt x="0" y="2835117"/>
                    <a:pt x="0" y="276653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766537"/>
                  </a:lnTo>
                  <a:cubicBezTo>
                    <a:pt x="5490351" y="2835117"/>
                    <a:pt x="5434471" y="2890997"/>
                    <a:pt x="5365891" y="2890997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6029167" y="994413"/>
            <a:ext cx="4322749" cy="521714"/>
            <a:chOff x="0" y="0"/>
            <a:chExt cx="50256911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50358511" cy="6066790"/>
            </a:xfrm>
            <a:custGeom>
              <a:avLst/>
              <a:gdLst/>
              <a:ahLst/>
              <a:cxnLst/>
              <a:rect l="l" t="t" r="r" b="b"/>
              <a:pathLst>
                <a:path w="5035851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8602100" y="6066790"/>
                  </a:lnTo>
                  <a:lnTo>
                    <a:pt x="48602100" y="0"/>
                  </a:lnTo>
                  <a:lnTo>
                    <a:pt x="1692910" y="0"/>
                  </a:lnTo>
                  <a:close/>
                  <a:moveTo>
                    <a:pt x="49059300" y="0"/>
                  </a:moveTo>
                  <a:lnTo>
                    <a:pt x="48602100" y="0"/>
                  </a:lnTo>
                  <a:lnTo>
                    <a:pt x="48602100" y="6065520"/>
                  </a:lnTo>
                  <a:lnTo>
                    <a:pt x="48612261" y="6065520"/>
                  </a:lnTo>
                  <a:cubicBezTo>
                    <a:pt x="49351400" y="6065520"/>
                    <a:pt x="50000371" y="5462270"/>
                    <a:pt x="50053711" y="4725670"/>
                  </a:cubicBezTo>
                  <a:lnTo>
                    <a:pt x="50303900" y="1338580"/>
                  </a:lnTo>
                  <a:cubicBezTo>
                    <a:pt x="50358511" y="603250"/>
                    <a:pt x="49798443" y="0"/>
                    <a:pt x="4905930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17512" y="616077"/>
            <a:ext cx="3040594" cy="1055970"/>
            <a:chOff x="0" y="0"/>
            <a:chExt cx="2264464" cy="7585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64464" cy="758563"/>
            </a:xfrm>
            <a:custGeom>
              <a:avLst/>
              <a:gdLst/>
              <a:ahLst/>
              <a:cxnLst/>
              <a:rect l="l" t="t" r="r" b="b"/>
              <a:pathLst>
                <a:path w="2264464" h="758563">
                  <a:moveTo>
                    <a:pt x="2140004" y="758563"/>
                  </a:moveTo>
                  <a:lnTo>
                    <a:pt x="124460" y="758563"/>
                  </a:lnTo>
                  <a:cubicBezTo>
                    <a:pt x="55880" y="758563"/>
                    <a:pt x="0" y="702683"/>
                    <a:pt x="0" y="6341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0004" y="0"/>
                  </a:lnTo>
                  <a:cubicBezTo>
                    <a:pt x="2208584" y="0"/>
                    <a:pt x="2264464" y="55880"/>
                    <a:pt x="2264464" y="124460"/>
                  </a:cubicBezTo>
                  <a:lnTo>
                    <a:pt x="2264464" y="634103"/>
                  </a:lnTo>
                  <a:cubicBezTo>
                    <a:pt x="2264464" y="702683"/>
                    <a:pt x="2208584" y="758563"/>
                    <a:pt x="2140004" y="758563"/>
                  </a:cubicBezTo>
                  <a:close/>
                </a:path>
              </a:pathLst>
            </a:custGeom>
            <a:solidFill>
              <a:srgbClr val="FFFBEC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2101301" y="2006437"/>
            <a:ext cx="8266475" cy="2940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10.9a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phức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tạp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10.9b.</a:t>
            </a:r>
            <a:endParaRPr lang="vi-VN" sz="3200" i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10.9a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10.9b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598412" y="5156200"/>
            <a:ext cx="2294093" cy="1701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72134" y="906277"/>
            <a:ext cx="328597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vi-VN" sz="3200" b="1" spc="47" dirty="0">
                <a:solidFill>
                  <a:srgbClr val="51604D"/>
                </a:solidFill>
              </a:rPr>
              <a:t>TRẢ LỜI</a:t>
            </a:r>
            <a:endParaRPr lang="en-US" sz="3200" b="1" spc="47" dirty="0">
              <a:solidFill>
                <a:srgbClr val="51604D"/>
              </a:solidFill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6087" y="5079691"/>
            <a:ext cx="1116269" cy="16328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9638">
            <a:off x="9414813" y="994413"/>
            <a:ext cx="1874206" cy="9030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526003" y="686353"/>
            <a:ext cx="304031" cy="30795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1329" y="3275025"/>
            <a:ext cx="304031" cy="30795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676072" y="1025302"/>
            <a:ext cx="353095" cy="10423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527242" y="674138"/>
            <a:ext cx="11120098" cy="6062461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 sz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8D3413-4312-42BF-A10B-C07CB98BE3EF}"/>
              </a:ext>
            </a:extLst>
          </p:cNvPr>
          <p:cNvGrpSpPr/>
          <p:nvPr/>
        </p:nvGrpSpPr>
        <p:grpSpPr>
          <a:xfrm>
            <a:off x="4460427" y="220551"/>
            <a:ext cx="3077587" cy="972282"/>
            <a:chOff x="6373049" y="563999"/>
            <a:chExt cx="6063219" cy="2052833"/>
          </a:xfrm>
        </p:grpSpPr>
        <p:sp>
          <p:nvSpPr>
            <p:cNvPr id="4" name="AutoShape 4"/>
            <p:cNvSpPr/>
            <p:nvPr/>
          </p:nvSpPr>
          <p:spPr>
            <a:xfrm>
              <a:off x="6373049" y="563999"/>
              <a:ext cx="6003379" cy="2052833"/>
            </a:xfrm>
            <a:prstGeom prst="rect">
              <a:avLst/>
            </a:prstGeom>
            <a:solidFill>
              <a:srgbClr val="DB970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6432889" y="865261"/>
              <a:ext cx="6003379" cy="1091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endParaRPr lang="en-US" sz="4000" b="1" spc="78" dirty="0">
                <a:solidFill>
                  <a:srgbClr val="FFFBEC"/>
                </a:solidFill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76709" y="257349"/>
            <a:ext cx="1018154" cy="9737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647797" y="4681583"/>
            <a:ext cx="414814" cy="42016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15127">
            <a:off x="500317" y="6100388"/>
            <a:ext cx="636799" cy="63679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34519" y="6175332"/>
            <a:ext cx="520687" cy="5206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14963" y="360129"/>
            <a:ext cx="557267" cy="8086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0BE79C7-ADD9-4395-A021-9FB4156A2A88}"/>
              </a:ext>
            </a:extLst>
          </p:cNvPr>
          <p:cNvGrpSpPr/>
          <p:nvPr/>
        </p:nvGrpSpPr>
        <p:grpSpPr>
          <a:xfrm rot="-642968">
            <a:off x="1096259" y="-212586"/>
            <a:ext cx="480817" cy="1720165"/>
            <a:chOff x="426959" y="-16978"/>
            <a:chExt cx="1020981" cy="3440330"/>
          </a:xfrm>
        </p:grpSpPr>
        <p:sp>
          <p:nvSpPr>
            <p:cNvPr id="15" name="AutoShape 14">
              <a:extLst>
                <a:ext uri="{FF2B5EF4-FFF2-40B4-BE49-F238E27FC236}">
                  <a16:creationId xmlns:a16="http://schemas.microsoft.com/office/drawing/2014/main" xmlns="" id="{C02680DD-4DAC-4E5D-A767-312D4F1B8F41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0115E45-D4EC-4413-B63C-C93323A1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19946531">
              <a:off x="426959" y="3772"/>
              <a:ext cx="648779" cy="318197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4B15BF-E8FF-4BEB-A5B6-9AE8CE5BA3F7}"/>
              </a:ext>
            </a:extLst>
          </p:cNvPr>
          <p:cNvSpPr txBox="1"/>
          <p:nvPr/>
        </p:nvSpPr>
        <p:spPr>
          <a:xfrm>
            <a:off x="4825528" y="39726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ea typeface="Times New Roman" panose="02020603050405020304" pitchFamily="18" charset="0"/>
              </a:rPr>
              <a:t>KẾT LUẬN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3BCFC80-8E9A-4BAE-8D3B-580A68A69F46}"/>
              </a:ext>
            </a:extLst>
          </p:cNvPr>
          <p:cNvSpPr txBox="1"/>
          <p:nvPr/>
        </p:nvSpPr>
        <p:spPr>
          <a:xfrm>
            <a:off x="5221871" y="1551652"/>
            <a:ext cx="6073146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10.6)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FFE031F-1C73-4648-AF1D-4AECB5F7535C}"/>
              </a:ext>
            </a:extLst>
          </p:cNvPr>
          <p:cNvSpPr txBox="1"/>
          <p:nvPr/>
        </p:nvSpPr>
        <p:spPr>
          <a:xfrm>
            <a:off x="879109" y="3820960"/>
            <a:ext cx="7323386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nửa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nửa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xứng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xứng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A6E3569-8367-45B0-A445-517A335C4470}"/>
              </a:ext>
            </a:extLst>
          </p:cNvPr>
          <p:cNvSpPr txBox="1"/>
          <p:nvPr/>
        </p:nvSpPr>
        <p:spPr>
          <a:xfrm>
            <a:off x="879566" y="4773351"/>
            <a:ext cx="10415451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6" name="image31.png">
            <a:extLst>
              <a:ext uri="{FF2B5EF4-FFF2-40B4-BE49-F238E27FC236}">
                <a16:creationId xmlns:a16="http://schemas.microsoft.com/office/drawing/2014/main" xmlns="" id="{8BD59AE5-A50D-4B54-AB69-7A4CC561978C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1814963" y="1545141"/>
            <a:ext cx="3019279" cy="2093884"/>
          </a:xfrm>
          <a:prstGeom prst="rect">
            <a:avLst/>
          </a:prstGeom>
          <a:ln/>
        </p:spPr>
      </p:pic>
      <p:pic>
        <p:nvPicPr>
          <p:cNvPr id="27" name="image32.png">
            <a:extLst>
              <a:ext uri="{FF2B5EF4-FFF2-40B4-BE49-F238E27FC236}">
                <a16:creationId xmlns:a16="http://schemas.microsoft.com/office/drawing/2014/main" xmlns="" id="{F08A4EB9-24E5-47E9-BC7B-8ACED20196D9}"/>
              </a:ext>
            </a:extLst>
          </p:cNvPr>
          <p:cNvPicPr/>
          <p:nvPr/>
        </p:nvPicPr>
        <p:blipFill>
          <a:blip r:embed="rId15"/>
          <a:srcRect/>
          <a:stretch>
            <a:fillRect/>
          </a:stretch>
        </p:blipFill>
        <p:spPr>
          <a:xfrm>
            <a:off x="8475347" y="4047752"/>
            <a:ext cx="2973603" cy="2266909"/>
          </a:xfrm>
          <a:prstGeom prst="rect">
            <a:avLst/>
          </a:prstGeom>
          <a:ln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527242" y="674138"/>
            <a:ext cx="11120098" cy="6062461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 sz="1200" dirty="0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76132" y="257349"/>
            <a:ext cx="1192041" cy="114002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647797" y="4681583"/>
            <a:ext cx="414814" cy="4201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14963" y="360129"/>
            <a:ext cx="557267" cy="8086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0BE79C7-ADD9-4395-A021-9FB4156A2A88}"/>
              </a:ext>
            </a:extLst>
          </p:cNvPr>
          <p:cNvGrpSpPr/>
          <p:nvPr/>
        </p:nvGrpSpPr>
        <p:grpSpPr>
          <a:xfrm rot="-642968">
            <a:off x="1096259" y="-212586"/>
            <a:ext cx="480817" cy="1720165"/>
            <a:chOff x="426959" y="-16978"/>
            <a:chExt cx="1020981" cy="3440330"/>
          </a:xfrm>
        </p:grpSpPr>
        <p:sp>
          <p:nvSpPr>
            <p:cNvPr id="15" name="AutoShape 14">
              <a:extLst>
                <a:ext uri="{FF2B5EF4-FFF2-40B4-BE49-F238E27FC236}">
                  <a16:creationId xmlns:a16="http://schemas.microsoft.com/office/drawing/2014/main" xmlns="" id="{C02680DD-4DAC-4E5D-A767-312D4F1B8F41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0115E45-D4EC-4413-B63C-C93323A1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9946531">
              <a:off x="426959" y="3772"/>
              <a:ext cx="648779" cy="318197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3BCFC80-8E9A-4BAE-8D3B-580A68A69F46}"/>
              </a:ext>
            </a:extLst>
          </p:cNvPr>
          <p:cNvSpPr txBox="1"/>
          <p:nvPr/>
        </p:nvSpPr>
        <p:spPr>
          <a:xfrm>
            <a:off x="1044762" y="1397373"/>
            <a:ext cx="10194045" cy="2674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cục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10.8).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A6E3569-8367-45B0-A445-517A335C4470}"/>
              </a:ext>
            </a:extLst>
          </p:cNvPr>
          <p:cNvSpPr txBox="1"/>
          <p:nvPr/>
        </p:nvSpPr>
        <p:spPr>
          <a:xfrm>
            <a:off x="879566" y="4773351"/>
            <a:ext cx="10415451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" name="image28.png">
            <a:extLst>
              <a:ext uri="{FF2B5EF4-FFF2-40B4-BE49-F238E27FC236}">
                <a16:creationId xmlns:a16="http://schemas.microsoft.com/office/drawing/2014/main" xmlns="" id="{B469ABC3-7B9A-40C6-8A6B-49B3051572D6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4608525" y="3681855"/>
            <a:ext cx="3066521" cy="283978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19456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8FCA360-218F-4195-9B38-4F70527426C2}"/>
              </a:ext>
            </a:extLst>
          </p:cNvPr>
          <p:cNvGrpSpPr/>
          <p:nvPr/>
        </p:nvGrpSpPr>
        <p:grpSpPr>
          <a:xfrm>
            <a:off x="2634280" y="303187"/>
            <a:ext cx="6818021" cy="1519106"/>
            <a:chOff x="4782514" y="748290"/>
            <a:chExt cx="9892016" cy="3702543"/>
          </a:xfrm>
        </p:grpSpPr>
        <p:sp>
          <p:nvSpPr>
            <p:cNvPr id="8" name="AutoShape 8"/>
            <p:cNvSpPr/>
            <p:nvPr/>
          </p:nvSpPr>
          <p:spPr>
            <a:xfrm>
              <a:off x="5797594" y="1206868"/>
              <a:ext cx="8876936" cy="3243965"/>
            </a:xfrm>
            <a:prstGeom prst="rect">
              <a:avLst/>
            </a:prstGeom>
            <a:solidFill>
              <a:srgbClr val="DB9463"/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5247223" y="955976"/>
              <a:ext cx="9089754" cy="3115507"/>
            </a:xfrm>
            <a:prstGeom prst="rect">
              <a:avLst/>
            </a:prstGeom>
            <a:solidFill>
              <a:srgbClr val="FFFBEC"/>
            </a:solidFill>
          </p:spPr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4939863">
              <a:off x="4869525" y="661279"/>
              <a:ext cx="1028798" cy="1202820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3182184" y="646546"/>
            <a:ext cx="5740433" cy="659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ea typeface="Times New Roman" panose="02020603050405020304" pitchFamily="18" charset="0"/>
              </a:rPr>
              <a:t>2. Phân loại mặt cắt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79290">
            <a:off x="138711" y="556859"/>
            <a:ext cx="1997427" cy="7989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125200" y="1675820"/>
            <a:ext cx="414814" cy="420162"/>
          </a:xfrm>
          <a:prstGeom prst="rect">
            <a:avLst/>
          </a:prstGeom>
        </p:spPr>
      </p:pic>
      <p:sp>
        <p:nvSpPr>
          <p:cNvPr id="13" name="AutoShape 9">
            <a:extLst>
              <a:ext uri="{FF2B5EF4-FFF2-40B4-BE49-F238E27FC236}">
                <a16:creationId xmlns:a16="http://schemas.microsoft.com/office/drawing/2014/main" xmlns="" id="{B6AE6978-BCCA-4060-8FE1-274D2A3248F0}"/>
              </a:ext>
            </a:extLst>
          </p:cNvPr>
          <p:cNvSpPr/>
          <p:nvPr/>
        </p:nvSpPr>
        <p:spPr>
          <a:xfrm>
            <a:off x="539113" y="2550162"/>
            <a:ext cx="4936345" cy="1576230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xmlns="" id="{9D871C7E-31E6-41A4-8D82-EF03F536F539}"/>
              </a:ext>
            </a:extLst>
          </p:cNvPr>
          <p:cNvSpPr/>
          <p:nvPr/>
        </p:nvSpPr>
        <p:spPr>
          <a:xfrm>
            <a:off x="6553200" y="2513920"/>
            <a:ext cx="5387447" cy="1635426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45A0861-99A9-4308-9F3C-89175222CBAB}"/>
              </a:ext>
            </a:extLst>
          </p:cNvPr>
          <p:cNvSpPr txBox="1"/>
          <p:nvPr/>
        </p:nvSpPr>
        <p:spPr>
          <a:xfrm>
            <a:off x="654205" y="2614629"/>
            <a:ext cx="4706160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rời: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E1B02F1-B6A1-47C2-9FD6-7FC1F4C2EDCF}"/>
              </a:ext>
            </a:extLst>
          </p:cNvPr>
          <p:cNvSpPr txBox="1"/>
          <p:nvPr/>
        </p:nvSpPr>
        <p:spPr>
          <a:xfrm>
            <a:off x="6441751" y="2616687"/>
            <a:ext cx="5661201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chập: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15.png">
            <a:extLst>
              <a:ext uri="{FF2B5EF4-FFF2-40B4-BE49-F238E27FC236}">
                <a16:creationId xmlns:a16="http://schemas.microsoft.com/office/drawing/2014/main" xmlns="" id="{E0EA0398-5E8A-49E4-BD5E-BFB26820E7C8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4259033" y="4282034"/>
            <a:ext cx="3918315" cy="2460589"/>
          </a:xfrm>
          <a:prstGeom prst="rect">
            <a:avLst/>
          </a:prstGeom>
          <a:ln/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C9E49170-9FA9-431A-87F5-F8E29ADFD929}"/>
              </a:ext>
            </a:extLst>
          </p:cNvPr>
          <p:cNvCxnSpPr>
            <a:cxnSpLocks/>
          </p:cNvCxnSpPr>
          <p:nvPr/>
        </p:nvCxnSpPr>
        <p:spPr>
          <a:xfrm flipH="1">
            <a:off x="3225783" y="1747457"/>
            <a:ext cx="2042903" cy="7484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833159E9-3A79-447F-A7DA-52E2A5493B50}"/>
              </a:ext>
            </a:extLst>
          </p:cNvPr>
          <p:cNvCxnSpPr>
            <a:cxnSpLocks/>
          </p:cNvCxnSpPr>
          <p:nvPr/>
        </p:nvCxnSpPr>
        <p:spPr>
          <a:xfrm>
            <a:off x="7205220" y="1719093"/>
            <a:ext cx="2067132" cy="7202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42800" cy="685800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766354" y="770608"/>
            <a:ext cx="10833463" cy="56172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9" name="AutoShape 9"/>
          <p:cNvSpPr/>
          <p:nvPr/>
        </p:nvSpPr>
        <p:spPr>
          <a:xfrm>
            <a:off x="3397138" y="148446"/>
            <a:ext cx="6265431" cy="1003878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4067540">
            <a:off x="10945634" y="252452"/>
            <a:ext cx="776457" cy="821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93202" y="1851331"/>
            <a:ext cx="1516427" cy="9619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662146" y="5718582"/>
            <a:ext cx="867708" cy="8677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54560">
            <a:off x="11110283" y="6066211"/>
            <a:ext cx="1090287" cy="72438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C9476D37-AD64-48D3-8D7F-6372FA8E73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44924" y="1"/>
            <a:ext cx="739597" cy="8677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084D287-897B-4CE7-8449-0F8008E715C7}"/>
              </a:ext>
            </a:extLst>
          </p:cNvPr>
          <p:cNvSpPr txBox="1"/>
          <p:nvPr/>
        </p:nvSpPr>
        <p:spPr>
          <a:xfrm>
            <a:off x="3304419" y="181781"/>
            <a:ext cx="750254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667" dirty="0">
                <a:solidFill>
                  <a:srgbClr val="000000"/>
                </a:solidFill>
                <a:ea typeface="Times New Roman" panose="02020603050405020304" pitchFamily="18" charset="0"/>
              </a:rPr>
              <a:t>   </a:t>
            </a:r>
            <a:r>
              <a:rPr lang="vi-VN" sz="3600" b="1" dirty="0">
                <a:solidFill>
                  <a:srgbClr val="000000"/>
                </a:solidFill>
                <a:ea typeface="Times New Roman" panose="02020603050405020304" pitchFamily="18" charset="0"/>
              </a:rPr>
              <a:t>III. VẼ HÌNH CẮT, MẶT CẮT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BA24344-F1E8-4BD6-92CB-B83F3AB45B5B}"/>
              </a:ext>
            </a:extLst>
          </p:cNvPr>
          <p:cNvSpPr txBox="1"/>
          <p:nvPr/>
        </p:nvSpPr>
        <p:spPr>
          <a:xfrm>
            <a:off x="2730607" y="1356537"/>
            <a:ext cx="8198858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xmlns="" id="{4BE0C1E7-E219-4E37-8CBE-E4401B8CDC97}"/>
              </a:ext>
            </a:extLst>
          </p:cNvPr>
          <p:cNvGrpSpPr/>
          <p:nvPr/>
        </p:nvGrpSpPr>
        <p:grpSpPr>
          <a:xfrm>
            <a:off x="1093202" y="3563267"/>
            <a:ext cx="6894774" cy="2426874"/>
            <a:chOff x="45249" y="232901"/>
            <a:chExt cx="12748228" cy="2266406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xmlns="" id="{92697CF8-8FB8-43E9-9280-22F4156A886F}"/>
                </a:ext>
              </a:extLst>
            </p:cNvPr>
            <p:cNvSpPr/>
            <p:nvPr/>
          </p:nvSpPr>
          <p:spPr>
            <a:xfrm>
              <a:off x="45249" y="232901"/>
              <a:ext cx="12748228" cy="2266406"/>
            </a:xfrm>
            <a:custGeom>
              <a:avLst/>
              <a:gdLst/>
              <a:ahLst/>
              <a:cxnLst/>
              <a:rect l="l" t="t" r="r" b="b"/>
              <a:pathLst>
                <a:path w="12778224" h="2311400">
                  <a:moveTo>
                    <a:pt x="1247342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12473424" y="2311400"/>
                  </a:lnTo>
                  <a:cubicBezTo>
                    <a:pt x="12642335" y="2311400"/>
                    <a:pt x="12778224" y="2175510"/>
                    <a:pt x="12778224" y="2006600"/>
                  </a:cubicBezTo>
                  <a:lnTo>
                    <a:pt x="12778224" y="304800"/>
                  </a:lnTo>
                  <a:cubicBezTo>
                    <a:pt x="12778224" y="135890"/>
                    <a:pt x="12642335" y="0"/>
                    <a:pt x="1247342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3C3D698-3EFF-42D2-A89A-719C2FB44A50}"/>
              </a:ext>
            </a:extLst>
          </p:cNvPr>
          <p:cNvSpPr txBox="1"/>
          <p:nvPr/>
        </p:nvSpPr>
        <p:spPr>
          <a:xfrm>
            <a:off x="1286730" y="3808516"/>
            <a:ext cx="6295862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 dụ: 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các hình chiếu vuông góc của giá đỡ, vẽ hình cắt, mặt cắt A – A (hình 10.10)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34.png">
            <a:extLst>
              <a:ext uri="{FF2B5EF4-FFF2-40B4-BE49-F238E27FC236}">
                <a16:creationId xmlns:a16="http://schemas.microsoft.com/office/drawing/2014/main" xmlns="" id="{D6D337D0-20A9-4504-9B88-9DC38E740557}"/>
              </a:ext>
            </a:extLst>
          </p:cNvPr>
          <p:cNvPicPr/>
          <p:nvPr/>
        </p:nvPicPr>
        <p:blipFill>
          <a:blip r:embed="rId15"/>
          <a:srcRect/>
          <a:stretch>
            <a:fillRect/>
          </a:stretch>
        </p:blipFill>
        <p:spPr>
          <a:xfrm>
            <a:off x="8592715" y="3152696"/>
            <a:ext cx="2501265" cy="2999740"/>
          </a:xfrm>
          <a:prstGeom prst="rect">
            <a:avLst/>
          </a:prstGeom>
          <a:ln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42800" cy="685800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654689" y="653973"/>
            <a:ext cx="11103033" cy="567062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/>
          <a:p>
            <a:endParaRPr lang="en-US" sz="1200" dirty="0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94890" y="3154405"/>
            <a:ext cx="867708" cy="8677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354560">
            <a:off x="11110283" y="6066211"/>
            <a:ext cx="1090287" cy="72438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C9476D37-AD64-48D3-8D7F-6372FA8E73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44924" y="1"/>
            <a:ext cx="739597" cy="8677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BA24344-F1E8-4BD6-92CB-B83F3AB45B5B}"/>
              </a:ext>
            </a:extLst>
          </p:cNvPr>
          <p:cNvSpPr txBox="1"/>
          <p:nvPr/>
        </p:nvSpPr>
        <p:spPr>
          <a:xfrm>
            <a:off x="980731" y="1030390"/>
            <a:ext cx="7625561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góc.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10.11).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877440E1-C432-4624-ACA3-335BDA1560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4067540">
            <a:off x="10995029" y="427426"/>
            <a:ext cx="776457" cy="821253"/>
          </a:xfrm>
          <a:prstGeom prst="rect">
            <a:avLst/>
          </a:prstGeom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xmlns="" id="{77512B48-E128-477C-90AD-13B1522D4C47}"/>
              </a:ext>
            </a:extLst>
          </p:cNvPr>
          <p:cNvSpPr/>
          <p:nvPr/>
        </p:nvSpPr>
        <p:spPr>
          <a:xfrm>
            <a:off x="5642783" y="215042"/>
            <a:ext cx="887071" cy="76005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20" name="image35.png">
            <a:extLst>
              <a:ext uri="{FF2B5EF4-FFF2-40B4-BE49-F238E27FC236}">
                <a16:creationId xmlns:a16="http://schemas.microsoft.com/office/drawing/2014/main" xmlns="" id="{9728E2A2-FA2D-40E5-8711-AC639AC917CA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8940542" y="1057517"/>
            <a:ext cx="2596769" cy="2217082"/>
          </a:xfrm>
          <a:prstGeom prst="rect">
            <a:avLst/>
          </a:prstGeom>
          <a:ln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4944968-03A4-4D4D-830B-484E0612004F}"/>
              </a:ext>
            </a:extLst>
          </p:cNvPr>
          <p:cNvSpPr txBox="1"/>
          <p:nvPr/>
        </p:nvSpPr>
        <p:spPr>
          <a:xfrm>
            <a:off x="4564864" y="4129498"/>
            <a:ext cx="6972447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cắt: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rằng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10.12).</a:t>
            </a:r>
          </a:p>
        </p:txBody>
      </p:sp>
      <p:pic>
        <p:nvPicPr>
          <p:cNvPr id="24" name="image38.png">
            <a:extLst>
              <a:ext uri="{FF2B5EF4-FFF2-40B4-BE49-F238E27FC236}">
                <a16:creationId xmlns:a16="http://schemas.microsoft.com/office/drawing/2014/main" xmlns="" id="{57F83D7D-2572-4728-BDA8-3161366A8361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1319985" y="3578025"/>
            <a:ext cx="2423360" cy="255573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813810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5400" y="-10919"/>
            <a:ext cx="12242800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9436" y="5843203"/>
            <a:ext cx="1582590" cy="10038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094179" y="3373983"/>
            <a:ext cx="867708" cy="8677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354560">
            <a:off x="11110283" y="6066211"/>
            <a:ext cx="1090287" cy="72438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C9476D37-AD64-48D3-8D7F-6372FA8E73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31917" y="161553"/>
            <a:ext cx="739597" cy="8677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BA24344-F1E8-4BD6-92CB-B83F3AB45B5B}"/>
              </a:ext>
            </a:extLst>
          </p:cNvPr>
          <p:cNvSpPr txBox="1"/>
          <p:nvPr/>
        </p:nvSpPr>
        <p:spPr>
          <a:xfrm>
            <a:off x="1410850" y="289506"/>
            <a:ext cx="950963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 3: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877440E1-C432-4624-ACA3-335BDA1560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4067540">
            <a:off x="10870319" y="19578"/>
            <a:ext cx="776457" cy="8212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F200063-05DA-4B5F-AF44-28DFB03F1764}"/>
              </a:ext>
            </a:extLst>
          </p:cNvPr>
          <p:cNvSpPr txBox="1"/>
          <p:nvPr/>
        </p:nvSpPr>
        <p:spPr>
          <a:xfrm>
            <a:off x="1760706" y="1289325"/>
            <a:ext cx="7802880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bỏ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10.13).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0D5A3B8-D033-47A1-ACFD-001AE510A97F}"/>
              </a:ext>
            </a:extLst>
          </p:cNvPr>
          <p:cNvSpPr txBox="1"/>
          <p:nvPr/>
        </p:nvSpPr>
        <p:spPr>
          <a:xfrm>
            <a:off x="189436" y="3030586"/>
            <a:ext cx="7802880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(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10.14b).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5D69C0C-C565-44DA-8CAA-22DF0CFEA880}"/>
              </a:ext>
            </a:extLst>
          </p:cNvPr>
          <p:cNvSpPr txBox="1"/>
          <p:nvPr/>
        </p:nvSpPr>
        <p:spPr>
          <a:xfrm>
            <a:off x="2105966" y="5190620"/>
            <a:ext cx="7234279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10.15)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39.png">
            <a:extLst>
              <a:ext uri="{FF2B5EF4-FFF2-40B4-BE49-F238E27FC236}">
                <a16:creationId xmlns:a16="http://schemas.microsoft.com/office/drawing/2014/main" xmlns="" id="{CC0A4469-BD94-4D47-9D66-417D6532BA4E}"/>
              </a:ext>
            </a:extLst>
          </p:cNvPr>
          <p:cNvPicPr/>
          <p:nvPr/>
        </p:nvPicPr>
        <p:blipFill>
          <a:blip r:embed="rId15"/>
          <a:srcRect/>
          <a:stretch>
            <a:fillRect/>
          </a:stretch>
        </p:blipFill>
        <p:spPr>
          <a:xfrm>
            <a:off x="9686246" y="1145213"/>
            <a:ext cx="1777714" cy="1793936"/>
          </a:xfrm>
          <a:prstGeom prst="rect">
            <a:avLst/>
          </a:prstGeom>
          <a:ln/>
        </p:spPr>
      </p:pic>
      <p:pic>
        <p:nvPicPr>
          <p:cNvPr id="28" name="image43.png">
            <a:extLst>
              <a:ext uri="{FF2B5EF4-FFF2-40B4-BE49-F238E27FC236}">
                <a16:creationId xmlns:a16="http://schemas.microsoft.com/office/drawing/2014/main" xmlns="" id="{3803B650-15CA-4A34-A2F1-11F6D36FE7CE}"/>
              </a:ext>
            </a:extLst>
          </p:cNvPr>
          <p:cNvPicPr/>
          <p:nvPr/>
        </p:nvPicPr>
        <p:blipFill>
          <a:blip r:embed="rId16"/>
          <a:srcRect/>
          <a:stretch>
            <a:fillRect/>
          </a:stretch>
        </p:blipFill>
        <p:spPr>
          <a:xfrm>
            <a:off x="7539274" y="3019573"/>
            <a:ext cx="3035829" cy="1857129"/>
          </a:xfrm>
          <a:prstGeom prst="rect">
            <a:avLst/>
          </a:prstGeom>
          <a:ln/>
        </p:spPr>
      </p:pic>
      <p:pic>
        <p:nvPicPr>
          <p:cNvPr id="29" name="image42.png">
            <a:extLst>
              <a:ext uri="{FF2B5EF4-FFF2-40B4-BE49-F238E27FC236}">
                <a16:creationId xmlns:a16="http://schemas.microsoft.com/office/drawing/2014/main" xmlns="" id="{9066F537-4767-498A-8296-102528F554EA}"/>
              </a:ext>
            </a:extLst>
          </p:cNvPr>
          <p:cNvPicPr/>
          <p:nvPr/>
        </p:nvPicPr>
        <p:blipFill>
          <a:blip r:embed="rId17"/>
          <a:srcRect/>
          <a:stretch>
            <a:fillRect/>
          </a:stretch>
        </p:blipFill>
        <p:spPr>
          <a:xfrm>
            <a:off x="8995954" y="4957126"/>
            <a:ext cx="2468006" cy="179393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07935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72" t="11934" r="1949" b="13856"/>
          <a:stretch>
            <a:fillRect/>
          </a:stretch>
        </p:blipFill>
        <p:spPr>
          <a:xfrm>
            <a:off x="0" y="-34935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A8B1813-6247-4D22-B945-9526DDA5659B}"/>
              </a:ext>
            </a:extLst>
          </p:cNvPr>
          <p:cNvGrpSpPr/>
          <p:nvPr/>
        </p:nvGrpSpPr>
        <p:grpSpPr>
          <a:xfrm>
            <a:off x="1203018" y="1482314"/>
            <a:ext cx="10106666" cy="1696075"/>
            <a:chOff x="2895600" y="2296934"/>
            <a:chExt cx="13106400" cy="2003490"/>
          </a:xfrm>
        </p:grpSpPr>
        <p:grpSp>
          <p:nvGrpSpPr>
            <p:cNvPr id="3" name="Group 3"/>
            <p:cNvGrpSpPr/>
            <p:nvPr/>
          </p:nvGrpSpPr>
          <p:grpSpPr>
            <a:xfrm>
              <a:off x="2895600" y="2505617"/>
              <a:ext cx="12833053" cy="1794807"/>
              <a:chOff x="0" y="0"/>
              <a:chExt cx="53043160" cy="740470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72390" y="72390"/>
                <a:ext cx="52898380" cy="7259928"/>
              </a:xfrm>
              <a:custGeom>
                <a:avLst/>
                <a:gdLst/>
                <a:ahLst/>
                <a:cxnLst/>
                <a:rect l="l" t="t" r="r" b="b"/>
                <a:pathLst>
                  <a:path w="52898380" h="7259928">
                    <a:moveTo>
                      <a:pt x="0" y="0"/>
                    </a:moveTo>
                    <a:lnTo>
                      <a:pt x="52898380" y="0"/>
                    </a:lnTo>
                    <a:lnTo>
                      <a:pt x="52898380" y="7259928"/>
                    </a:lnTo>
                    <a:lnTo>
                      <a:pt x="0" y="72599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3A56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53043162" cy="7404708"/>
              </a:xfrm>
              <a:custGeom>
                <a:avLst/>
                <a:gdLst/>
                <a:ahLst/>
                <a:cxnLst/>
                <a:rect l="l" t="t" r="r" b="b"/>
                <a:pathLst>
                  <a:path w="53043162" h="7404708">
                    <a:moveTo>
                      <a:pt x="52898377" y="7259928"/>
                    </a:moveTo>
                    <a:lnTo>
                      <a:pt x="53043162" y="7259928"/>
                    </a:lnTo>
                    <a:lnTo>
                      <a:pt x="53043162" y="7404708"/>
                    </a:lnTo>
                    <a:lnTo>
                      <a:pt x="52898377" y="7404708"/>
                    </a:lnTo>
                    <a:lnTo>
                      <a:pt x="52898377" y="7259928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7259928"/>
                    </a:lnTo>
                    <a:lnTo>
                      <a:pt x="0" y="7259928"/>
                    </a:lnTo>
                    <a:lnTo>
                      <a:pt x="0" y="144780"/>
                    </a:lnTo>
                    <a:close/>
                    <a:moveTo>
                      <a:pt x="0" y="7259928"/>
                    </a:moveTo>
                    <a:lnTo>
                      <a:pt x="144780" y="7259928"/>
                    </a:lnTo>
                    <a:lnTo>
                      <a:pt x="144780" y="7404708"/>
                    </a:lnTo>
                    <a:lnTo>
                      <a:pt x="0" y="7404708"/>
                    </a:lnTo>
                    <a:lnTo>
                      <a:pt x="0" y="7259928"/>
                    </a:lnTo>
                    <a:close/>
                    <a:moveTo>
                      <a:pt x="52898377" y="144780"/>
                    </a:moveTo>
                    <a:lnTo>
                      <a:pt x="53043162" y="144780"/>
                    </a:lnTo>
                    <a:lnTo>
                      <a:pt x="53043162" y="7259928"/>
                    </a:lnTo>
                    <a:lnTo>
                      <a:pt x="52898377" y="7259928"/>
                    </a:lnTo>
                    <a:lnTo>
                      <a:pt x="52898377" y="144780"/>
                    </a:lnTo>
                    <a:close/>
                    <a:moveTo>
                      <a:pt x="144780" y="7259928"/>
                    </a:moveTo>
                    <a:lnTo>
                      <a:pt x="52898377" y="7259928"/>
                    </a:lnTo>
                    <a:lnTo>
                      <a:pt x="52898377" y="7404708"/>
                    </a:lnTo>
                    <a:lnTo>
                      <a:pt x="144780" y="7404708"/>
                    </a:lnTo>
                    <a:lnTo>
                      <a:pt x="144780" y="7259928"/>
                    </a:lnTo>
                    <a:close/>
                    <a:moveTo>
                      <a:pt x="52898377" y="0"/>
                    </a:moveTo>
                    <a:lnTo>
                      <a:pt x="53043162" y="0"/>
                    </a:lnTo>
                    <a:lnTo>
                      <a:pt x="53043162" y="144780"/>
                    </a:lnTo>
                    <a:lnTo>
                      <a:pt x="52898377" y="144780"/>
                    </a:lnTo>
                    <a:lnTo>
                      <a:pt x="52898377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52898377" y="0"/>
                    </a:lnTo>
                    <a:lnTo>
                      <a:pt x="52898377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83A56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3124200" y="2296934"/>
              <a:ext cx="12877800" cy="1729988"/>
              <a:chOff x="0" y="0"/>
              <a:chExt cx="41665860" cy="546002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72390" y="72390"/>
                <a:ext cx="41521080" cy="5315249"/>
              </a:xfrm>
              <a:custGeom>
                <a:avLst/>
                <a:gdLst/>
                <a:ahLst/>
                <a:cxnLst/>
                <a:rect l="l" t="t" r="r" b="b"/>
                <a:pathLst>
                  <a:path w="41521080" h="5315249">
                    <a:moveTo>
                      <a:pt x="0" y="0"/>
                    </a:moveTo>
                    <a:lnTo>
                      <a:pt x="41521080" y="0"/>
                    </a:lnTo>
                    <a:lnTo>
                      <a:pt x="41521080" y="5315249"/>
                    </a:lnTo>
                    <a:lnTo>
                      <a:pt x="0" y="53152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CD1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41665860" cy="5460029"/>
              </a:xfrm>
              <a:custGeom>
                <a:avLst/>
                <a:gdLst/>
                <a:ahLst/>
                <a:cxnLst/>
                <a:rect l="l" t="t" r="r" b="b"/>
                <a:pathLst>
                  <a:path w="41665860" h="5460029">
                    <a:moveTo>
                      <a:pt x="41521081" y="5315249"/>
                    </a:moveTo>
                    <a:lnTo>
                      <a:pt x="41665860" y="5315249"/>
                    </a:lnTo>
                    <a:lnTo>
                      <a:pt x="41665860" y="5460029"/>
                    </a:lnTo>
                    <a:lnTo>
                      <a:pt x="41521081" y="5460029"/>
                    </a:lnTo>
                    <a:lnTo>
                      <a:pt x="41521081" y="5315249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5315249"/>
                    </a:lnTo>
                    <a:lnTo>
                      <a:pt x="0" y="5315249"/>
                    </a:lnTo>
                    <a:lnTo>
                      <a:pt x="0" y="144780"/>
                    </a:lnTo>
                    <a:close/>
                    <a:moveTo>
                      <a:pt x="0" y="5315249"/>
                    </a:moveTo>
                    <a:lnTo>
                      <a:pt x="144780" y="5315249"/>
                    </a:lnTo>
                    <a:lnTo>
                      <a:pt x="144780" y="5460029"/>
                    </a:lnTo>
                    <a:lnTo>
                      <a:pt x="0" y="5460029"/>
                    </a:lnTo>
                    <a:lnTo>
                      <a:pt x="0" y="5315249"/>
                    </a:lnTo>
                    <a:close/>
                    <a:moveTo>
                      <a:pt x="41521081" y="144780"/>
                    </a:moveTo>
                    <a:lnTo>
                      <a:pt x="41665860" y="144780"/>
                    </a:lnTo>
                    <a:lnTo>
                      <a:pt x="41665860" y="5315249"/>
                    </a:lnTo>
                    <a:lnTo>
                      <a:pt x="41521081" y="5315249"/>
                    </a:lnTo>
                    <a:lnTo>
                      <a:pt x="41521081" y="144780"/>
                    </a:lnTo>
                    <a:close/>
                    <a:moveTo>
                      <a:pt x="144780" y="5315249"/>
                    </a:moveTo>
                    <a:lnTo>
                      <a:pt x="41521081" y="5315249"/>
                    </a:lnTo>
                    <a:lnTo>
                      <a:pt x="41521081" y="5460029"/>
                    </a:lnTo>
                    <a:lnTo>
                      <a:pt x="144780" y="5460029"/>
                    </a:lnTo>
                    <a:lnTo>
                      <a:pt x="144780" y="5315249"/>
                    </a:lnTo>
                    <a:close/>
                    <a:moveTo>
                      <a:pt x="41521081" y="0"/>
                    </a:moveTo>
                    <a:lnTo>
                      <a:pt x="41665860" y="0"/>
                    </a:lnTo>
                    <a:lnTo>
                      <a:pt x="41665860" y="144780"/>
                    </a:lnTo>
                    <a:lnTo>
                      <a:pt x="41521081" y="144780"/>
                    </a:lnTo>
                    <a:lnTo>
                      <a:pt x="41521081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41521081" y="0"/>
                    </a:lnTo>
                    <a:lnTo>
                      <a:pt x="41521081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EA8572"/>
              </a:solidFill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2819334" y="434185"/>
            <a:ext cx="677750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vi-VN" sz="4400" b="1" dirty="0">
                <a:solidFill>
                  <a:srgbClr val="FFFCD1"/>
                </a:solidFill>
              </a:rPr>
              <a:t>KHỞI ĐỘNG</a:t>
            </a:r>
            <a:endParaRPr lang="en-US" sz="4400" b="1" dirty="0">
              <a:solidFill>
                <a:srgbClr val="FFFCD1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10652" y="1481332"/>
            <a:ext cx="9401024" cy="1281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933" b="1" dirty="0">
                <a:solidFill>
                  <a:srgbClr val="283A56"/>
                </a:solidFill>
              </a:rPr>
              <a:t>Quan sát hình 10.1 a, b cùng biểu diễn một vật thể, hãy cho biết sự khác nhau của hai hình này.</a:t>
            </a:r>
            <a:endParaRPr lang="en-US" sz="2933" b="1" dirty="0">
              <a:solidFill>
                <a:srgbClr val="283A56"/>
              </a:solidFill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3013558" y="234720"/>
            <a:ext cx="956938" cy="956938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3EBDF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00400" y="462418"/>
            <a:ext cx="583254" cy="44546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538827">
            <a:off x="3528037" y="809002"/>
            <a:ext cx="339631" cy="430593"/>
          </a:xfrm>
          <a:prstGeom prst="rect">
            <a:avLst/>
          </a:prstGeom>
        </p:spPr>
      </p:pic>
      <p:pic>
        <p:nvPicPr>
          <p:cNvPr id="38" name="Picture 20">
            <a:extLst>
              <a:ext uri="{FF2B5EF4-FFF2-40B4-BE49-F238E27FC236}">
                <a16:creationId xmlns:a16="http://schemas.microsoft.com/office/drawing/2014/main" xmlns="" id="{019535B8-D0E1-49F6-8DB1-A2808711ED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291733">
            <a:off x="210202" y="1505907"/>
            <a:ext cx="923636" cy="102496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412416A-A423-42C5-8AED-290B0B606C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49289">
            <a:off x="8372680" y="240611"/>
            <a:ext cx="898070" cy="1003582"/>
          </a:xfrm>
          <a:prstGeom prst="rect">
            <a:avLst/>
          </a:prstGeom>
        </p:spPr>
      </p:pic>
      <p:pic>
        <p:nvPicPr>
          <p:cNvPr id="31" name="image7.png">
            <a:extLst>
              <a:ext uri="{FF2B5EF4-FFF2-40B4-BE49-F238E27FC236}">
                <a16:creationId xmlns:a16="http://schemas.microsoft.com/office/drawing/2014/main" xmlns="" id="{184D0ACA-4C0B-4599-B935-DCC67B5A6B75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3674633" y="3287872"/>
            <a:ext cx="5117331" cy="3284271"/>
          </a:xfrm>
          <a:prstGeom prst="rect">
            <a:avLst/>
          </a:prstGeom>
          <a:ln/>
        </p:spPr>
      </p:pic>
      <p:sp>
        <p:nvSpPr>
          <p:cNvPr id="32" name="Freeform 10">
            <a:extLst>
              <a:ext uri="{FF2B5EF4-FFF2-40B4-BE49-F238E27FC236}">
                <a16:creationId xmlns:a16="http://schemas.microsoft.com/office/drawing/2014/main" xmlns="" id="{042E1E34-D73E-4097-842B-8FCB9741683C}"/>
              </a:ext>
            </a:extLst>
          </p:cNvPr>
          <p:cNvSpPr/>
          <p:nvPr/>
        </p:nvSpPr>
        <p:spPr>
          <a:xfrm rot="20774506">
            <a:off x="202907" y="4360849"/>
            <a:ext cx="3049907" cy="1149974"/>
          </a:xfrm>
          <a:custGeom>
            <a:avLst/>
            <a:gdLst/>
            <a:ahLst/>
            <a:cxnLst/>
            <a:rect l="l" t="t" r="r" b="b"/>
            <a:pathLst>
              <a:path w="41521080" h="5315249">
                <a:moveTo>
                  <a:pt x="0" y="0"/>
                </a:moveTo>
                <a:lnTo>
                  <a:pt x="41521080" y="0"/>
                </a:lnTo>
                <a:lnTo>
                  <a:pt x="41521080" y="5315249"/>
                </a:lnTo>
                <a:lnTo>
                  <a:pt x="0" y="5315249"/>
                </a:lnTo>
                <a:lnTo>
                  <a:pt x="0" y="0"/>
                </a:lnTo>
                <a:close/>
              </a:path>
            </a:pathLst>
          </a:custGeom>
          <a:solidFill>
            <a:srgbClr val="FFFCD1"/>
          </a:solid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1A9D20C-285C-4791-A633-33CD18A9FA17}"/>
              </a:ext>
            </a:extLst>
          </p:cNvPr>
          <p:cNvSpPr txBox="1"/>
          <p:nvPr/>
        </p:nvSpPr>
        <p:spPr>
          <a:xfrm rot="20719843">
            <a:off x="383" y="4287141"/>
            <a:ext cx="3541698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a: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chiếu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endParaRPr lang="vi-VN" sz="2400" dirty="0">
              <a:solidFill>
                <a:srgbClr val="C0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xmlns="" id="{2ADEDAAF-9EF1-4195-9EEF-D8F223E70B56}"/>
              </a:ext>
            </a:extLst>
          </p:cNvPr>
          <p:cNvSpPr/>
          <p:nvPr/>
        </p:nvSpPr>
        <p:spPr>
          <a:xfrm rot="1083249">
            <a:off x="8970043" y="4388127"/>
            <a:ext cx="3007467" cy="1083762"/>
          </a:xfrm>
          <a:custGeom>
            <a:avLst/>
            <a:gdLst/>
            <a:ahLst/>
            <a:cxnLst/>
            <a:rect l="l" t="t" r="r" b="b"/>
            <a:pathLst>
              <a:path w="41521080" h="5315249">
                <a:moveTo>
                  <a:pt x="0" y="0"/>
                </a:moveTo>
                <a:lnTo>
                  <a:pt x="41521080" y="0"/>
                </a:lnTo>
                <a:lnTo>
                  <a:pt x="41521080" y="5315249"/>
                </a:lnTo>
                <a:lnTo>
                  <a:pt x="0" y="5315249"/>
                </a:lnTo>
                <a:lnTo>
                  <a:pt x="0" y="0"/>
                </a:lnTo>
                <a:close/>
              </a:path>
            </a:pathLst>
          </a:custGeom>
          <a:solidFill>
            <a:srgbClr val="FFFCD1"/>
          </a:solidFill>
        </p:spPr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2512AB9-A2BD-4FAC-A551-D6E258C87A4E}"/>
              </a:ext>
            </a:extLst>
          </p:cNvPr>
          <p:cNvSpPr txBox="1"/>
          <p:nvPr/>
        </p:nvSpPr>
        <p:spPr>
          <a:xfrm rot="1058643">
            <a:off x="9024667" y="4358119"/>
            <a:ext cx="295540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300"/>
              </a:spcAf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b:</a:t>
            </a: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cắt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cắt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4" name="Picture 14">
            <a:extLst>
              <a:ext uri="{FF2B5EF4-FFF2-40B4-BE49-F238E27FC236}">
                <a16:creationId xmlns:a16="http://schemas.microsoft.com/office/drawing/2014/main" xmlns="" id="{1F1A8408-527A-4AB4-B1A2-FA761805AE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99674" flipH="1" flipV="1">
            <a:off x="2441561" y="5374565"/>
            <a:ext cx="1547143" cy="1091043"/>
          </a:xfrm>
          <a:prstGeom prst="rect">
            <a:avLst/>
          </a:prstGeom>
        </p:spPr>
      </p:pic>
      <p:pic>
        <p:nvPicPr>
          <p:cNvPr id="45" name="Picture 14">
            <a:extLst>
              <a:ext uri="{FF2B5EF4-FFF2-40B4-BE49-F238E27FC236}">
                <a16:creationId xmlns:a16="http://schemas.microsoft.com/office/drawing/2014/main" xmlns="" id="{156E5908-4566-46A2-BD42-61345C69BA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279065" flipH="1">
            <a:off x="8634505" y="5520954"/>
            <a:ext cx="1581755" cy="9122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9DE7FF8-24D5-4408-93DF-ADE5C599F467}"/>
              </a:ext>
            </a:extLst>
          </p:cNvPr>
          <p:cNvGrpSpPr/>
          <p:nvPr/>
        </p:nvGrpSpPr>
        <p:grpSpPr>
          <a:xfrm>
            <a:off x="3254889" y="193136"/>
            <a:ext cx="4812424" cy="1118940"/>
            <a:chOff x="3254889" y="193136"/>
            <a:chExt cx="4812424" cy="1118940"/>
          </a:xfrm>
        </p:grpSpPr>
        <p:sp>
          <p:nvSpPr>
            <p:cNvPr id="3" name="AutoShape 3"/>
            <p:cNvSpPr/>
            <p:nvPr/>
          </p:nvSpPr>
          <p:spPr>
            <a:xfrm rot="-5400000">
              <a:off x="5299099" y="-1456139"/>
              <a:ext cx="924304" cy="4612125"/>
            </a:xfrm>
            <a:prstGeom prst="rect">
              <a:avLst/>
            </a:prstGeom>
            <a:solidFill>
              <a:srgbClr val="51604D"/>
            </a:solidFill>
          </p:spPr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DB46884C-81A2-422B-8205-209B3D1F8099}"/>
                </a:ext>
              </a:extLst>
            </p:cNvPr>
            <p:cNvGrpSpPr/>
            <p:nvPr/>
          </p:nvGrpSpPr>
          <p:grpSpPr>
            <a:xfrm>
              <a:off x="3254889" y="193136"/>
              <a:ext cx="4702411" cy="949235"/>
              <a:chOff x="3254889" y="193136"/>
              <a:chExt cx="4702411" cy="949235"/>
            </a:xfrm>
          </p:grpSpPr>
          <p:sp>
            <p:nvSpPr>
              <p:cNvPr id="4" name="AutoShape 4"/>
              <p:cNvSpPr/>
              <p:nvPr/>
            </p:nvSpPr>
            <p:spPr>
              <a:xfrm rot="-5400000">
                <a:off x="5131477" y="-1683452"/>
                <a:ext cx="949235" cy="4702411"/>
              </a:xfrm>
              <a:prstGeom prst="rect">
                <a:avLst/>
              </a:prstGeom>
              <a:solidFill>
                <a:srgbClr val="FFFBEC"/>
              </a:solidFill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345175" y="311605"/>
                <a:ext cx="4612125" cy="70243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60"/>
                  </a:lnSpc>
                </a:pPr>
                <a:r>
                  <a:rPr lang="vi-VN" sz="4400" b="1" spc="72" dirty="0">
                    <a:solidFill>
                      <a:srgbClr val="253140"/>
                    </a:solidFill>
                  </a:rPr>
                  <a:t>LUYỆN TẬP</a:t>
                </a:r>
                <a:endParaRPr lang="en-US" sz="4400" b="1" spc="72" dirty="0">
                  <a:solidFill>
                    <a:srgbClr val="253140"/>
                  </a:solidFill>
                </a:endParaRPr>
              </a:p>
            </p:txBody>
          </p:sp>
        </p:grpSp>
      </p:grpSp>
      <p:sp>
        <p:nvSpPr>
          <p:cNvPr id="6" name="AutoShape 6"/>
          <p:cNvSpPr/>
          <p:nvPr/>
        </p:nvSpPr>
        <p:spPr>
          <a:xfrm>
            <a:off x="893293" y="1701885"/>
            <a:ext cx="6308696" cy="2072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9" name="TextBox 9"/>
          <p:cNvSpPr txBox="1"/>
          <p:nvPr/>
        </p:nvSpPr>
        <p:spPr>
          <a:xfrm>
            <a:off x="1446786" y="1693517"/>
            <a:ext cx="5380353" cy="185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10.16).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- A.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80489" flipH="1" flipV="1">
            <a:off x="6363136" y="3246212"/>
            <a:ext cx="776457" cy="821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9258" y="139717"/>
            <a:ext cx="924303" cy="16219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651079" y="387771"/>
            <a:ext cx="924303" cy="9243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73122">
            <a:off x="-26895" y="5597290"/>
            <a:ext cx="1453049" cy="10911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873590" y="1660598"/>
            <a:ext cx="414814" cy="420162"/>
          </a:xfrm>
          <a:prstGeom prst="rect">
            <a:avLst/>
          </a:prstGeom>
        </p:spPr>
      </p:pic>
      <p:pic>
        <p:nvPicPr>
          <p:cNvPr id="16" name="image25.png">
            <a:extLst>
              <a:ext uri="{FF2B5EF4-FFF2-40B4-BE49-F238E27FC236}">
                <a16:creationId xmlns:a16="http://schemas.microsoft.com/office/drawing/2014/main" xmlns="" id="{219DE0D6-7405-49F3-A8C3-C880ADA5820A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8069399" y="1617641"/>
            <a:ext cx="2585088" cy="2719813"/>
          </a:xfrm>
          <a:prstGeom prst="rect">
            <a:avLst/>
          </a:prstGeom>
          <a:ln/>
        </p:spPr>
      </p:pic>
      <p:sp>
        <p:nvSpPr>
          <p:cNvPr id="19" name="AutoShape 6">
            <a:extLst>
              <a:ext uri="{FF2B5EF4-FFF2-40B4-BE49-F238E27FC236}">
                <a16:creationId xmlns:a16="http://schemas.microsoft.com/office/drawing/2014/main" xmlns="" id="{FA533C22-3EAC-40B3-9318-F36F055604B8}"/>
              </a:ext>
            </a:extLst>
          </p:cNvPr>
          <p:cNvSpPr/>
          <p:nvPr/>
        </p:nvSpPr>
        <p:spPr>
          <a:xfrm>
            <a:off x="5225145" y="4644425"/>
            <a:ext cx="6430616" cy="202044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0C302EC-1DE9-440A-AB32-8A98F08D1365}"/>
              </a:ext>
            </a:extLst>
          </p:cNvPr>
          <p:cNvSpPr txBox="1"/>
          <p:nvPr/>
        </p:nvSpPr>
        <p:spPr>
          <a:xfrm>
            <a:off x="5319707" y="4644424"/>
            <a:ext cx="6529581" cy="1961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10.17).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nửa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– </a:t>
            </a:r>
            <a:r>
              <a:rPr lang="vi-VN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endParaRPr lang="en-US" sz="2800" dirty="0"/>
          </a:p>
        </p:txBody>
      </p:sp>
      <p:pic>
        <p:nvPicPr>
          <p:cNvPr id="21" name="image21.png">
            <a:extLst>
              <a:ext uri="{FF2B5EF4-FFF2-40B4-BE49-F238E27FC236}">
                <a16:creationId xmlns:a16="http://schemas.microsoft.com/office/drawing/2014/main" xmlns="" id="{1E378FA6-EDE9-450F-A641-87913C736559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1537513" y="4039919"/>
            <a:ext cx="2668188" cy="2729924"/>
          </a:xfrm>
          <a:prstGeom prst="rect">
            <a:avLst/>
          </a:prstGeom>
          <a:ln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4000" y="4749800"/>
            <a:ext cx="1676400" cy="1780922"/>
            <a:chOff x="-1325073" y="-1929062"/>
            <a:chExt cx="6321665" cy="6350000"/>
          </a:xfrm>
        </p:grpSpPr>
        <p:sp>
          <p:nvSpPr>
            <p:cNvPr id="3" name="Freeform 3"/>
            <p:cNvSpPr/>
            <p:nvPr/>
          </p:nvSpPr>
          <p:spPr>
            <a:xfrm>
              <a:off x="-1325073" y="-1929062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C2F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702800" y="277423"/>
            <a:ext cx="2237571" cy="222593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932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260280" y="1731498"/>
            <a:ext cx="8390787" cy="4799224"/>
            <a:chOff x="0" y="0"/>
            <a:chExt cx="3512536" cy="2032227"/>
          </a:xfrm>
          <a:solidFill>
            <a:schemeClr val="accent3">
              <a:lumMod val="5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512537" cy="2032227"/>
            </a:xfrm>
            <a:custGeom>
              <a:avLst/>
              <a:gdLst/>
              <a:ahLst/>
              <a:cxnLst/>
              <a:rect l="l" t="t" r="r" b="b"/>
              <a:pathLst>
                <a:path w="3512537" h="2032227">
                  <a:moveTo>
                    <a:pt x="3388077" y="2032227"/>
                  </a:moveTo>
                  <a:lnTo>
                    <a:pt x="124460" y="2032227"/>
                  </a:lnTo>
                  <a:cubicBezTo>
                    <a:pt x="55880" y="2032227"/>
                    <a:pt x="0" y="1976346"/>
                    <a:pt x="0" y="19077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8077" y="0"/>
                  </a:lnTo>
                  <a:cubicBezTo>
                    <a:pt x="3456656" y="0"/>
                    <a:pt x="3512537" y="55880"/>
                    <a:pt x="3512537" y="124460"/>
                  </a:cubicBezTo>
                  <a:lnTo>
                    <a:pt x="3512537" y="1907767"/>
                  </a:lnTo>
                  <a:cubicBezTo>
                    <a:pt x="3512537" y="1976347"/>
                    <a:pt x="3456656" y="2032227"/>
                    <a:pt x="3388077" y="2032227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23821" y="513282"/>
            <a:ext cx="3604179" cy="922633"/>
            <a:chOff x="325834" y="-236686"/>
            <a:chExt cx="2267805" cy="660400"/>
          </a:xfrm>
        </p:grpSpPr>
        <p:sp>
          <p:nvSpPr>
            <p:cNvPr id="13" name="Freeform 13"/>
            <p:cNvSpPr/>
            <p:nvPr/>
          </p:nvSpPr>
          <p:spPr>
            <a:xfrm>
              <a:off x="325834" y="-236686"/>
              <a:ext cx="2267805" cy="660400"/>
            </a:xfrm>
            <a:custGeom>
              <a:avLst/>
              <a:gdLst/>
              <a:ahLst/>
              <a:cxnLst/>
              <a:rect l="l" t="t" r="r" b="b"/>
              <a:pathLst>
                <a:path w="3512537" h="660400">
                  <a:moveTo>
                    <a:pt x="338807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8077" y="0"/>
                  </a:lnTo>
                  <a:cubicBezTo>
                    <a:pt x="3456656" y="0"/>
                    <a:pt x="3512537" y="55880"/>
                    <a:pt x="3512537" y="124460"/>
                  </a:cubicBezTo>
                  <a:lnTo>
                    <a:pt x="3512537" y="535940"/>
                  </a:lnTo>
                  <a:cubicBezTo>
                    <a:pt x="3512537" y="604520"/>
                    <a:pt x="3456656" y="660400"/>
                    <a:pt x="3388077" y="660400"/>
                  </a:cubicBezTo>
                  <a:close/>
                </a:path>
              </a:pathLst>
            </a:custGeom>
            <a:solidFill>
              <a:srgbClr val="FEB3EB"/>
            </a:solidFill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323209" y="778437"/>
            <a:ext cx="5812783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vi-VN" sz="3600" b="1" dirty="0">
                <a:solidFill>
                  <a:srgbClr val="000000"/>
                </a:solidFill>
              </a:rPr>
              <a:t>TRẢ LỜI</a:t>
            </a:r>
            <a:endParaRPr lang="en-US" sz="3600" b="1" dirty="0">
              <a:solidFill>
                <a:srgbClr val="000000"/>
              </a:solidFill>
            </a:endParaRPr>
          </a:p>
        </p:txBody>
      </p:sp>
      <p:grpSp>
        <p:nvGrpSpPr>
          <p:cNvPr id="15" name="Group 19">
            <a:extLst>
              <a:ext uri="{FF2B5EF4-FFF2-40B4-BE49-F238E27FC236}">
                <a16:creationId xmlns:a16="http://schemas.microsoft.com/office/drawing/2014/main" xmlns="" id="{A13CF777-95CE-4688-8921-0730DEED76DF}"/>
              </a:ext>
            </a:extLst>
          </p:cNvPr>
          <p:cNvGrpSpPr/>
          <p:nvPr/>
        </p:nvGrpSpPr>
        <p:grpSpPr>
          <a:xfrm rot="-1386098">
            <a:off x="382022" y="1035974"/>
            <a:ext cx="1760770" cy="861632"/>
            <a:chOff x="0" y="0"/>
            <a:chExt cx="2887194" cy="1472263"/>
          </a:xfrm>
        </p:grpSpPr>
        <p:pic>
          <p:nvPicPr>
            <p:cNvPr id="17" name="Picture 20">
              <a:extLst>
                <a:ext uri="{FF2B5EF4-FFF2-40B4-BE49-F238E27FC236}">
                  <a16:creationId xmlns:a16="http://schemas.microsoft.com/office/drawing/2014/main" xmlns="" id="{04704EC7-EC8B-4BE9-B999-C108B30BD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xmlns="" id="{2D330A3C-5A13-4995-BE4F-DE713D736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  <p:pic>
        <p:nvPicPr>
          <p:cNvPr id="19" name="Picture 16">
            <a:extLst>
              <a:ext uri="{FF2B5EF4-FFF2-40B4-BE49-F238E27FC236}">
                <a16:creationId xmlns:a16="http://schemas.microsoft.com/office/drawing/2014/main" xmlns="" id="{3EDB88AA-B8AE-4C50-922D-65BC990AC4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48763">
            <a:off x="10309114" y="5441011"/>
            <a:ext cx="1653756" cy="986273"/>
          </a:xfrm>
          <a:prstGeom prst="rect">
            <a:avLst/>
          </a:prstGeom>
        </p:spPr>
      </p:pic>
      <p:pic>
        <p:nvPicPr>
          <p:cNvPr id="20" name="image29.png">
            <a:extLst>
              <a:ext uri="{FF2B5EF4-FFF2-40B4-BE49-F238E27FC236}">
                <a16:creationId xmlns:a16="http://schemas.microsoft.com/office/drawing/2014/main" xmlns="" id="{473B7138-B6A6-4390-A2BC-5535FAFA64C6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2542334" y="1943661"/>
            <a:ext cx="7798453" cy="42931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322579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30081" y="1131659"/>
            <a:ext cx="3518086" cy="5615964"/>
            <a:chOff x="0" y="0"/>
            <a:chExt cx="133505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5054" cy="3479800"/>
            </a:xfrm>
            <a:custGeom>
              <a:avLst/>
              <a:gdLst/>
              <a:ahLst/>
              <a:cxnLst/>
              <a:rect l="l" t="t" r="r" b="b"/>
              <a:pathLst>
                <a:path w="1335054" h="3479800">
                  <a:moveTo>
                    <a:pt x="0" y="0"/>
                  </a:moveTo>
                  <a:lnTo>
                    <a:pt x="1335054" y="0"/>
                  </a:lnTo>
                  <a:lnTo>
                    <a:pt x="133505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6B7A8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3644393" y="412677"/>
            <a:ext cx="4985765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</a:pPr>
            <a:r>
              <a:rPr lang="vi-VN" sz="4400" b="1" dirty="0">
                <a:solidFill>
                  <a:srgbClr val="283A56"/>
                </a:solidFill>
              </a:rPr>
              <a:t>VẬN DỤNG</a:t>
            </a:r>
            <a:endParaRPr lang="en-US" sz="4400" b="1" dirty="0">
              <a:solidFill>
                <a:srgbClr val="283A56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52720" y="2791242"/>
            <a:ext cx="8829253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endParaRPr lang="en-US" sz="1799" dirty="0">
              <a:solidFill>
                <a:srgbClr val="283A56"/>
              </a:solidFill>
              <a:latin typeface="Courier Prim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52720" y="2387012"/>
            <a:ext cx="882925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7"/>
              </a:lnSpc>
            </a:pPr>
            <a:endParaRPr lang="en-US" sz="2333" dirty="0">
              <a:solidFill>
                <a:srgbClr val="283A56"/>
              </a:solidFill>
              <a:latin typeface="Courier Prime Bold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4931" r="63555"/>
          <a:stretch>
            <a:fillRect/>
          </a:stretch>
        </p:blipFill>
        <p:spPr>
          <a:xfrm>
            <a:off x="949784" y="419390"/>
            <a:ext cx="313833" cy="35124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4931" r="63555"/>
          <a:stretch>
            <a:fillRect/>
          </a:stretch>
        </p:blipFill>
        <p:spPr>
          <a:xfrm>
            <a:off x="1414813" y="419390"/>
            <a:ext cx="313833" cy="35124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4931" r="63555"/>
          <a:stretch>
            <a:fillRect/>
          </a:stretch>
        </p:blipFill>
        <p:spPr>
          <a:xfrm>
            <a:off x="1869315" y="419390"/>
            <a:ext cx="313833" cy="3512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7698F45-7925-4A80-8C43-F77257883967}"/>
              </a:ext>
            </a:extLst>
          </p:cNvPr>
          <p:cNvGrpSpPr/>
          <p:nvPr/>
        </p:nvGrpSpPr>
        <p:grpSpPr>
          <a:xfrm>
            <a:off x="806470" y="1660810"/>
            <a:ext cx="7266376" cy="2345133"/>
            <a:chOff x="806470" y="1660810"/>
            <a:chExt cx="7266376" cy="2345133"/>
          </a:xfrm>
        </p:grpSpPr>
        <p:grpSp>
          <p:nvGrpSpPr>
            <p:cNvPr id="7" name="Group 7"/>
            <p:cNvGrpSpPr/>
            <p:nvPr/>
          </p:nvGrpSpPr>
          <p:grpSpPr>
            <a:xfrm>
              <a:off x="1164439" y="2006601"/>
              <a:ext cx="6908407" cy="1999342"/>
              <a:chOff x="0" y="0"/>
              <a:chExt cx="53043160" cy="978635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72390" y="72390"/>
                <a:ext cx="52898380" cy="9641571"/>
              </a:xfrm>
              <a:custGeom>
                <a:avLst/>
                <a:gdLst/>
                <a:ahLst/>
                <a:cxnLst/>
                <a:rect l="l" t="t" r="r" b="b"/>
                <a:pathLst>
                  <a:path w="52898380" h="9641571">
                    <a:moveTo>
                      <a:pt x="0" y="0"/>
                    </a:moveTo>
                    <a:lnTo>
                      <a:pt x="52898380" y="0"/>
                    </a:lnTo>
                    <a:lnTo>
                      <a:pt x="52898380" y="9641571"/>
                    </a:lnTo>
                    <a:lnTo>
                      <a:pt x="0" y="96415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3A56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53043162" cy="9786351"/>
              </a:xfrm>
              <a:custGeom>
                <a:avLst/>
                <a:gdLst/>
                <a:ahLst/>
                <a:cxnLst/>
                <a:rect l="l" t="t" r="r" b="b"/>
                <a:pathLst>
                  <a:path w="53043162" h="9786351">
                    <a:moveTo>
                      <a:pt x="52898377" y="9641571"/>
                    </a:moveTo>
                    <a:lnTo>
                      <a:pt x="53043162" y="9641571"/>
                    </a:lnTo>
                    <a:lnTo>
                      <a:pt x="53043162" y="9786351"/>
                    </a:lnTo>
                    <a:lnTo>
                      <a:pt x="52898377" y="9786351"/>
                    </a:lnTo>
                    <a:lnTo>
                      <a:pt x="52898377" y="9641571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9641571"/>
                    </a:lnTo>
                    <a:lnTo>
                      <a:pt x="0" y="9641571"/>
                    </a:lnTo>
                    <a:lnTo>
                      <a:pt x="0" y="144780"/>
                    </a:lnTo>
                    <a:close/>
                    <a:moveTo>
                      <a:pt x="0" y="9641571"/>
                    </a:moveTo>
                    <a:lnTo>
                      <a:pt x="144780" y="9641571"/>
                    </a:lnTo>
                    <a:lnTo>
                      <a:pt x="144780" y="9786351"/>
                    </a:lnTo>
                    <a:lnTo>
                      <a:pt x="0" y="9786351"/>
                    </a:lnTo>
                    <a:lnTo>
                      <a:pt x="0" y="9641571"/>
                    </a:lnTo>
                    <a:close/>
                    <a:moveTo>
                      <a:pt x="52898377" y="144780"/>
                    </a:moveTo>
                    <a:lnTo>
                      <a:pt x="53043162" y="144780"/>
                    </a:lnTo>
                    <a:lnTo>
                      <a:pt x="53043162" y="9641571"/>
                    </a:lnTo>
                    <a:lnTo>
                      <a:pt x="52898377" y="9641571"/>
                    </a:lnTo>
                    <a:lnTo>
                      <a:pt x="52898377" y="144780"/>
                    </a:lnTo>
                    <a:close/>
                    <a:moveTo>
                      <a:pt x="144780" y="9641571"/>
                    </a:moveTo>
                    <a:lnTo>
                      <a:pt x="52898377" y="9641571"/>
                    </a:lnTo>
                    <a:lnTo>
                      <a:pt x="52898377" y="9786351"/>
                    </a:lnTo>
                    <a:lnTo>
                      <a:pt x="144780" y="9786351"/>
                    </a:lnTo>
                    <a:lnTo>
                      <a:pt x="144780" y="9641571"/>
                    </a:lnTo>
                    <a:close/>
                    <a:moveTo>
                      <a:pt x="52898377" y="0"/>
                    </a:moveTo>
                    <a:lnTo>
                      <a:pt x="53043162" y="0"/>
                    </a:lnTo>
                    <a:lnTo>
                      <a:pt x="53043162" y="144780"/>
                    </a:lnTo>
                    <a:lnTo>
                      <a:pt x="52898377" y="144780"/>
                    </a:lnTo>
                    <a:lnTo>
                      <a:pt x="52898377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52898377" y="0"/>
                    </a:lnTo>
                    <a:lnTo>
                      <a:pt x="52898377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83A5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811173" y="1660810"/>
              <a:ext cx="7144376" cy="2124849"/>
              <a:chOff x="0" y="0"/>
              <a:chExt cx="41665860" cy="794995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2390" y="72390"/>
                <a:ext cx="41521080" cy="7805178"/>
              </a:xfrm>
              <a:custGeom>
                <a:avLst/>
                <a:gdLst/>
                <a:ahLst/>
                <a:cxnLst/>
                <a:rect l="l" t="t" r="r" b="b"/>
                <a:pathLst>
                  <a:path w="41521080" h="7805178">
                    <a:moveTo>
                      <a:pt x="0" y="0"/>
                    </a:moveTo>
                    <a:lnTo>
                      <a:pt x="41521080" y="0"/>
                    </a:lnTo>
                    <a:lnTo>
                      <a:pt x="41521080" y="7805178"/>
                    </a:lnTo>
                    <a:lnTo>
                      <a:pt x="0" y="78051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CD1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41665860" cy="7949957"/>
              </a:xfrm>
              <a:custGeom>
                <a:avLst/>
                <a:gdLst/>
                <a:ahLst/>
                <a:cxnLst/>
                <a:rect l="l" t="t" r="r" b="b"/>
                <a:pathLst>
                  <a:path w="41665860" h="7949957">
                    <a:moveTo>
                      <a:pt x="41521081" y="7805178"/>
                    </a:moveTo>
                    <a:lnTo>
                      <a:pt x="41665860" y="7805178"/>
                    </a:lnTo>
                    <a:lnTo>
                      <a:pt x="41665860" y="7949957"/>
                    </a:lnTo>
                    <a:lnTo>
                      <a:pt x="41521081" y="7949957"/>
                    </a:lnTo>
                    <a:lnTo>
                      <a:pt x="41521081" y="7805178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7805178"/>
                    </a:lnTo>
                    <a:lnTo>
                      <a:pt x="0" y="7805178"/>
                    </a:lnTo>
                    <a:lnTo>
                      <a:pt x="0" y="144780"/>
                    </a:lnTo>
                    <a:close/>
                    <a:moveTo>
                      <a:pt x="0" y="7805178"/>
                    </a:moveTo>
                    <a:lnTo>
                      <a:pt x="144780" y="7805178"/>
                    </a:lnTo>
                    <a:lnTo>
                      <a:pt x="144780" y="7949957"/>
                    </a:lnTo>
                    <a:lnTo>
                      <a:pt x="0" y="7949957"/>
                    </a:lnTo>
                    <a:lnTo>
                      <a:pt x="0" y="7805178"/>
                    </a:lnTo>
                    <a:close/>
                    <a:moveTo>
                      <a:pt x="41521081" y="144780"/>
                    </a:moveTo>
                    <a:lnTo>
                      <a:pt x="41665860" y="144780"/>
                    </a:lnTo>
                    <a:lnTo>
                      <a:pt x="41665860" y="7805178"/>
                    </a:lnTo>
                    <a:lnTo>
                      <a:pt x="41521081" y="7805178"/>
                    </a:lnTo>
                    <a:lnTo>
                      <a:pt x="41521081" y="144780"/>
                    </a:lnTo>
                    <a:close/>
                    <a:moveTo>
                      <a:pt x="144780" y="7805178"/>
                    </a:moveTo>
                    <a:lnTo>
                      <a:pt x="41521081" y="7805178"/>
                    </a:lnTo>
                    <a:lnTo>
                      <a:pt x="41521081" y="7949957"/>
                    </a:lnTo>
                    <a:lnTo>
                      <a:pt x="144780" y="7949957"/>
                    </a:lnTo>
                    <a:lnTo>
                      <a:pt x="144780" y="7805178"/>
                    </a:lnTo>
                    <a:close/>
                    <a:moveTo>
                      <a:pt x="41521081" y="0"/>
                    </a:moveTo>
                    <a:lnTo>
                      <a:pt x="41665860" y="0"/>
                    </a:lnTo>
                    <a:lnTo>
                      <a:pt x="41665860" y="144780"/>
                    </a:lnTo>
                    <a:lnTo>
                      <a:pt x="41521081" y="144780"/>
                    </a:lnTo>
                    <a:lnTo>
                      <a:pt x="41521081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41521081" y="0"/>
                    </a:lnTo>
                    <a:lnTo>
                      <a:pt x="41521081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EA8572"/>
              </a:solidFill>
            </p:spPr>
          </p:sp>
        </p:grpSp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621908" y="2487449"/>
              <a:ext cx="696460" cy="327336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427989" y="2534825"/>
              <a:ext cx="696460" cy="327336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FCC363D-B872-43F9-9860-FAF94EDC6FDF}"/>
              </a:ext>
            </a:extLst>
          </p:cNvPr>
          <p:cNvSpPr txBox="1"/>
          <p:nvPr/>
        </p:nvSpPr>
        <p:spPr>
          <a:xfrm>
            <a:off x="1289891" y="2004825"/>
            <a:ext cx="622036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image24.png">
            <a:extLst>
              <a:ext uri="{FF2B5EF4-FFF2-40B4-BE49-F238E27FC236}">
                <a16:creationId xmlns:a16="http://schemas.microsoft.com/office/drawing/2014/main" xmlns="" id="{B4A6F356-CCED-4BDF-BF70-A1B3244653D3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8630158" y="1832998"/>
            <a:ext cx="3117932" cy="4797604"/>
          </a:xfrm>
          <a:prstGeom prst="rect">
            <a:avLst/>
          </a:prstGeom>
          <a:ln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2071C56-2E0F-450F-B853-6349AE7276E2}"/>
              </a:ext>
            </a:extLst>
          </p:cNvPr>
          <p:cNvSpPr txBox="1"/>
          <p:nvPr/>
        </p:nvSpPr>
        <p:spPr>
          <a:xfrm>
            <a:off x="9110689" y="1131659"/>
            <a:ext cx="2156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  <a:endParaRPr lang="en-US" sz="3200" b="1" dirty="0"/>
          </a:p>
        </p:txBody>
      </p:sp>
      <p:pic>
        <p:nvPicPr>
          <p:cNvPr id="31" name="Picture 17">
            <a:extLst>
              <a:ext uri="{FF2B5EF4-FFF2-40B4-BE49-F238E27FC236}">
                <a16:creationId xmlns:a16="http://schemas.microsoft.com/office/drawing/2014/main" xmlns="" id="{F9EDFD5C-407C-4654-AA3A-9A0BAC5F6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444317" y="4062534"/>
            <a:ext cx="2286188" cy="274052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75B645F8-86B6-4E20-8D04-487C797A0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363239">
            <a:off x="307661" y="5447537"/>
            <a:ext cx="1665362" cy="10908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8570" y="5410042"/>
            <a:ext cx="1454483" cy="14201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17200" y="5377960"/>
            <a:ext cx="1156862" cy="11774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2763" y="2501446"/>
            <a:ext cx="3967068" cy="27130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146390" y="3253600"/>
            <a:ext cx="3760439" cy="27130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010144" y="2668071"/>
            <a:ext cx="4069093" cy="29189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BFB35CE-CB10-4620-9595-41C8558457B1}"/>
              </a:ext>
            </a:extLst>
          </p:cNvPr>
          <p:cNvGrpSpPr/>
          <p:nvPr/>
        </p:nvGrpSpPr>
        <p:grpSpPr>
          <a:xfrm>
            <a:off x="2915161" y="621364"/>
            <a:ext cx="6648007" cy="1675331"/>
            <a:chOff x="2915161" y="621364"/>
            <a:chExt cx="6648007" cy="1675331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30833">
              <a:off x="2915161" y="621364"/>
              <a:ext cx="6648007" cy="1675331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3276317" y="797738"/>
              <a:ext cx="6065151" cy="1010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64"/>
                </a:lnSpc>
              </a:pPr>
              <a:r>
                <a:rPr lang="vi-VN" sz="4400" b="1" dirty="0">
                  <a:solidFill>
                    <a:srgbClr val="000000"/>
                  </a:solidFill>
                </a:rPr>
                <a:t>HƯỚNG DẪN VỀ NHÀ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232401" y="5948123"/>
            <a:ext cx="2646275" cy="86605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279144" y="564385"/>
            <a:ext cx="1466025" cy="14660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1B374D-764E-4340-9CAC-68CDF78FCFDD}"/>
              </a:ext>
            </a:extLst>
          </p:cNvPr>
          <p:cNvSpPr txBox="1"/>
          <p:nvPr/>
        </p:nvSpPr>
        <p:spPr>
          <a:xfrm>
            <a:off x="216077" y="3077063"/>
            <a:ext cx="3760439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Hoàn thành các bài tập được giao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92EAE12-67B6-44AD-B6D3-CDD7D1544954}"/>
              </a:ext>
            </a:extLst>
          </p:cNvPr>
          <p:cNvSpPr txBox="1"/>
          <p:nvPr/>
        </p:nvSpPr>
        <p:spPr>
          <a:xfrm>
            <a:off x="4079830" y="3759694"/>
            <a:ext cx="39655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A0908EB-A294-47FB-B355-01BE8BA0E75D}"/>
              </a:ext>
            </a:extLst>
          </p:cNvPr>
          <p:cNvSpPr txBox="1"/>
          <p:nvPr/>
        </p:nvSpPr>
        <p:spPr>
          <a:xfrm>
            <a:off x="6734927" y="2969734"/>
            <a:ext cx="6646127" cy="2268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200"/>
              </a:spcAft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200"/>
              </a:spcAft>
            </a:pPr>
            <a:r>
              <a:rPr lang="vi-VN" sz="3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3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ài</a:t>
            </a:r>
            <a:r>
              <a:rPr lang="fr-FR" sz="3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11: </a:t>
            </a:r>
          </a:p>
          <a:p>
            <a:pPr algn="ctr">
              <a:lnSpc>
                <a:spcPct val="150000"/>
              </a:lnSpc>
              <a:spcAft>
                <a:spcPts val="200"/>
              </a:spcAft>
            </a:pPr>
            <a:r>
              <a:rPr lang="vi-VN" sz="3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chiếu trục đ</a:t>
            </a:r>
            <a:r>
              <a:rPr lang="vi-VN" sz="2667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lang="en-US" sz="2667" b="1" i="1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5087" y="1886332"/>
            <a:ext cx="10110919" cy="2666769"/>
            <a:chOff x="0" y="0"/>
            <a:chExt cx="11495585" cy="1185420"/>
          </a:xfrm>
          <a:solidFill>
            <a:schemeClr val="accent2">
              <a:lumMod val="75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-4262"/>
              <a:ext cx="11503330" cy="1191905"/>
            </a:xfrm>
            <a:custGeom>
              <a:avLst/>
              <a:gdLst/>
              <a:ahLst/>
              <a:cxnLst/>
              <a:rect l="l" t="t" r="r" b="b"/>
              <a:pathLst>
                <a:path w="11503330" h="1191905">
                  <a:moveTo>
                    <a:pt x="10564431" y="1180718"/>
                  </a:moveTo>
                  <a:cubicBezTo>
                    <a:pt x="10564431" y="1180718"/>
                    <a:pt x="10144678" y="1191905"/>
                    <a:pt x="9682094" y="1189284"/>
                  </a:cubicBezTo>
                  <a:cubicBezTo>
                    <a:pt x="3755729" y="1187121"/>
                    <a:pt x="1057073" y="1179297"/>
                    <a:pt x="1057073" y="1179297"/>
                  </a:cubicBezTo>
                  <a:cubicBezTo>
                    <a:pt x="812931" y="1170463"/>
                    <a:pt x="565145" y="1153481"/>
                    <a:pt x="398404" y="1095304"/>
                  </a:cubicBezTo>
                  <a:cubicBezTo>
                    <a:pt x="120505" y="998342"/>
                    <a:pt x="0" y="820814"/>
                    <a:pt x="0" y="590657"/>
                  </a:cubicBezTo>
                  <a:lnTo>
                    <a:pt x="0" y="59065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873021" y="7673"/>
                  </a:cubicBezTo>
                  <a:cubicBezTo>
                    <a:pt x="9925752" y="0"/>
                    <a:pt x="10389679" y="7673"/>
                    <a:pt x="10389679" y="7673"/>
                  </a:cubicBezTo>
                  <a:cubicBezTo>
                    <a:pt x="10757987" y="15152"/>
                    <a:pt x="11121299" y="84484"/>
                    <a:pt x="11319039" y="207066"/>
                  </a:cubicBezTo>
                  <a:cubicBezTo>
                    <a:pt x="11470056" y="300683"/>
                    <a:pt x="11503330" y="425358"/>
                    <a:pt x="11494190" y="590657"/>
                  </a:cubicBezTo>
                  <a:lnTo>
                    <a:pt x="11494190" y="590658"/>
                  </a:lnTo>
                  <a:cubicBezTo>
                    <a:pt x="11494191" y="938779"/>
                    <a:pt x="11211194" y="1152877"/>
                    <a:pt x="10564431" y="118071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TextBox 5"/>
          <p:cNvSpPr txBox="1"/>
          <p:nvPr/>
        </p:nvSpPr>
        <p:spPr>
          <a:xfrm>
            <a:off x="1891005" y="2110008"/>
            <a:ext cx="8598729" cy="2096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bg1"/>
                </a:solidFill>
              </a:rPr>
              <a:t>CẢM ƠN CÁC EM ĐÃ CHÚ Ý LẮNG NGHE!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4410" y="207868"/>
            <a:ext cx="1221353" cy="1274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4380" y="5249337"/>
            <a:ext cx="1516625" cy="15166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44675">
            <a:off x="9711618" y="335660"/>
            <a:ext cx="2403065" cy="1354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868F25-E1F6-48CA-AB16-F3C5D863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06001" y="3032904"/>
            <a:ext cx="2128928" cy="380165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61671" y="1736734"/>
            <a:ext cx="9737221" cy="3759743"/>
            <a:chOff x="0" y="0"/>
            <a:chExt cx="7620000" cy="2942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00" cy="2939700"/>
            </a:xfrm>
            <a:custGeom>
              <a:avLst/>
              <a:gdLst/>
              <a:ahLst/>
              <a:cxnLst/>
              <a:rect l="l" t="t" r="r" b="b"/>
              <a:pathLst>
                <a:path w="7620000" h="2939700">
                  <a:moveTo>
                    <a:pt x="7620000" y="2081180"/>
                  </a:moveTo>
                  <a:lnTo>
                    <a:pt x="7620000" y="222250"/>
                  </a:lnTo>
                  <a:cubicBezTo>
                    <a:pt x="7620000" y="100330"/>
                    <a:pt x="7519670" y="0"/>
                    <a:pt x="7397750" y="0"/>
                  </a:cubicBezTo>
                  <a:lnTo>
                    <a:pt x="222250" y="0"/>
                  </a:lnTo>
                  <a:cubicBezTo>
                    <a:pt x="100330" y="0"/>
                    <a:pt x="0" y="100330"/>
                    <a:pt x="0" y="222250"/>
                  </a:cubicBezTo>
                  <a:lnTo>
                    <a:pt x="0" y="2079910"/>
                  </a:lnTo>
                  <a:cubicBezTo>
                    <a:pt x="0" y="2203100"/>
                    <a:pt x="100330" y="2302160"/>
                    <a:pt x="222250" y="2302160"/>
                  </a:cubicBezTo>
                  <a:lnTo>
                    <a:pt x="3547110" y="2302160"/>
                  </a:lnTo>
                  <a:lnTo>
                    <a:pt x="3808730" y="2939700"/>
                  </a:lnTo>
                  <a:lnTo>
                    <a:pt x="4070350" y="2302160"/>
                  </a:lnTo>
                  <a:lnTo>
                    <a:pt x="7395210" y="2302160"/>
                  </a:lnTo>
                  <a:cubicBezTo>
                    <a:pt x="7519670" y="2303430"/>
                    <a:pt x="7620000" y="2204370"/>
                    <a:pt x="7620000" y="2081180"/>
                  </a:cubicBezTo>
                  <a:lnTo>
                    <a:pt x="7620000" y="2081180"/>
                  </a:ln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61670" y="1781808"/>
            <a:ext cx="9737221" cy="235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5400" b="1" dirty="0">
                <a:solidFill>
                  <a:schemeClr val="bg1"/>
                </a:solidFill>
              </a:rPr>
              <a:t>BÀI 10: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5400" b="1" dirty="0">
                <a:solidFill>
                  <a:schemeClr val="bg1"/>
                </a:solidFill>
              </a:rPr>
              <a:t>HÌNH CẮT VÀ MẶT CẮT 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742133" y="750050"/>
            <a:ext cx="1363347" cy="13486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19600" y="5283598"/>
            <a:ext cx="1201411" cy="11278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77455" y="4971907"/>
            <a:ext cx="1583075" cy="1387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EA6C39B-00F1-4847-9CF9-51D9DD8FE6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55600" y="2996107"/>
            <a:ext cx="1675314" cy="3657681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6797D61B-6014-408B-B718-C3A79BE109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05236" flipH="1">
            <a:off x="366782" y="841325"/>
            <a:ext cx="1426790" cy="1304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8159" y="144237"/>
            <a:ext cx="12262907" cy="127076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0833">
            <a:off x="466502" y="1558892"/>
            <a:ext cx="4800127" cy="2708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F23F953-5556-4AD8-ACD7-BA1F1C82F6DA}"/>
              </a:ext>
            </a:extLst>
          </p:cNvPr>
          <p:cNvGrpSpPr/>
          <p:nvPr/>
        </p:nvGrpSpPr>
        <p:grpSpPr>
          <a:xfrm>
            <a:off x="5473843" y="2833573"/>
            <a:ext cx="6416726" cy="1836258"/>
            <a:chOff x="9297434" y="4082376"/>
            <a:chExt cx="7802787" cy="151832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82127" y="4082376"/>
              <a:ext cx="7318094" cy="151832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297434" y="4314335"/>
              <a:ext cx="1088713" cy="108871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C1BD5A0-926F-45BE-A4CB-94E966D1D39A}"/>
              </a:ext>
            </a:extLst>
          </p:cNvPr>
          <p:cNvGrpSpPr/>
          <p:nvPr/>
        </p:nvGrpSpPr>
        <p:grpSpPr>
          <a:xfrm>
            <a:off x="5473843" y="4952633"/>
            <a:ext cx="6306716" cy="1647505"/>
            <a:chOff x="9156562" y="6298015"/>
            <a:chExt cx="7670638" cy="151832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9106" y="6298015"/>
              <a:ext cx="7318094" cy="1518324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156562" y="6502950"/>
              <a:ext cx="1088713" cy="108871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CA25740-F102-4BF2-87CF-1C3955BD5466}"/>
              </a:ext>
            </a:extLst>
          </p:cNvPr>
          <p:cNvGrpSpPr/>
          <p:nvPr/>
        </p:nvGrpSpPr>
        <p:grpSpPr>
          <a:xfrm>
            <a:off x="5608319" y="672984"/>
            <a:ext cx="6120551" cy="1638886"/>
            <a:chOff x="9144000" y="1552986"/>
            <a:chExt cx="7773512" cy="151832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99418" y="1552986"/>
              <a:ext cx="7318094" cy="151832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44000" y="1729116"/>
              <a:ext cx="1101044" cy="1101044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-394952" y="1988801"/>
            <a:ext cx="6473221" cy="192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</a:rPr>
              <a:t>NỘI DUNG 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</a:rPr>
              <a:t>BÀI HỌC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331351" y="5280721"/>
            <a:ext cx="5010677" cy="708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4"/>
              </a:lnSpc>
            </a:pPr>
            <a:r>
              <a:rPr lang="en-US" sz="3806" dirty="0">
                <a:solidFill>
                  <a:srgbClr val="FFFBEE"/>
                </a:solidFill>
                <a:latin typeface="More Sugar Thin"/>
              </a:rPr>
              <a:t> </a:t>
            </a:r>
            <a:r>
              <a:rPr lang="vi-VN" sz="3600" dirty="0">
                <a:solidFill>
                  <a:srgbClr val="FFFBEE"/>
                </a:solidFill>
              </a:rPr>
              <a:t>Vẽ hình cắt, mặt cắt</a:t>
            </a:r>
            <a:endParaRPr lang="en-US" sz="3600" dirty="0">
              <a:solidFill>
                <a:srgbClr val="FFFBEE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652849" y="672984"/>
            <a:ext cx="4553990" cy="1477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4"/>
              </a:lnSpc>
            </a:pPr>
            <a:r>
              <a:rPr lang="en-US" sz="3806" dirty="0">
                <a:solidFill>
                  <a:srgbClr val="FFFBEE"/>
                </a:solidFill>
                <a:latin typeface="More Sugar Thin"/>
              </a:rPr>
              <a:t> </a:t>
            </a:r>
            <a:r>
              <a:rPr lang="vi-VN" sz="3600" dirty="0">
                <a:solidFill>
                  <a:srgbClr val="FFFBEE"/>
                </a:solidFill>
              </a:rPr>
              <a:t>Khái niệm hình cắt, mặt cắt</a:t>
            </a:r>
            <a:endParaRPr lang="en-US" sz="3600" dirty="0">
              <a:solidFill>
                <a:srgbClr val="FFFBEE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715232" y="2963585"/>
            <a:ext cx="4429225" cy="1477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4"/>
              </a:lnSpc>
            </a:pPr>
            <a:r>
              <a:rPr lang="vi-VN" sz="3600" dirty="0">
                <a:solidFill>
                  <a:srgbClr val="FFFBEE"/>
                </a:solidFill>
              </a:rPr>
              <a:t>Phân loại mặt cắt, hình cắt </a:t>
            </a:r>
            <a:endParaRPr lang="en-US" sz="3600" dirty="0">
              <a:solidFill>
                <a:srgbClr val="FFFBEE"/>
              </a:solidFill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906000" y="138039"/>
            <a:ext cx="1874559" cy="61349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4466" y="86081"/>
            <a:ext cx="1444781" cy="1275019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xmlns="" id="{B471E652-7F0B-4E15-91B2-2D37019C72B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65231" y="4025020"/>
            <a:ext cx="3251200" cy="25114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0" y="70229"/>
            <a:ext cx="7998198" cy="733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vi-VN" sz="3600" b="1" dirty="0">
                <a:solidFill>
                  <a:schemeClr val="bg1"/>
                </a:solidFill>
              </a:rPr>
              <a:t>I. KHÁI NIỆM MẶT CẮT, HÌNH CẮT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24617" y="1755446"/>
            <a:ext cx="11563960" cy="1861373"/>
            <a:chOff x="0" y="0"/>
            <a:chExt cx="3390385" cy="20365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90385" cy="2036571"/>
            </a:xfrm>
            <a:custGeom>
              <a:avLst/>
              <a:gdLst/>
              <a:ahLst/>
              <a:cxnLst/>
              <a:rect l="l" t="t" r="r" b="b"/>
              <a:pathLst>
                <a:path w="3390385" h="2036571">
                  <a:moveTo>
                    <a:pt x="3265925" y="2036571"/>
                  </a:moveTo>
                  <a:lnTo>
                    <a:pt x="124460" y="2036571"/>
                  </a:lnTo>
                  <a:cubicBezTo>
                    <a:pt x="55880" y="2036571"/>
                    <a:pt x="0" y="1980691"/>
                    <a:pt x="0" y="19121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65925" y="0"/>
                  </a:lnTo>
                  <a:cubicBezTo>
                    <a:pt x="3334505" y="0"/>
                    <a:pt x="3390385" y="55880"/>
                    <a:pt x="3390385" y="124460"/>
                  </a:cubicBezTo>
                  <a:lnTo>
                    <a:pt x="3390385" y="1912111"/>
                  </a:lnTo>
                  <a:cubicBezTo>
                    <a:pt x="3390385" y="1980691"/>
                    <a:pt x="3334505" y="2036571"/>
                    <a:pt x="3265925" y="2036571"/>
                  </a:cubicBezTo>
                  <a:close/>
                </a:path>
              </a:pathLst>
            </a:custGeom>
            <a:solidFill>
              <a:srgbClr val="FBFFF3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636267" y="2023096"/>
            <a:ext cx="8909548" cy="1212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d, e, 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50154" y="2251626"/>
            <a:ext cx="1249789" cy="33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3"/>
              </a:lnSpc>
              <a:spcBef>
                <a:spcPct val="0"/>
              </a:spcBef>
            </a:pPr>
            <a:endParaRPr lang="en-US" sz="2133" dirty="0">
              <a:solidFill>
                <a:srgbClr val="FBFFF3"/>
              </a:solidFill>
              <a:latin typeface="Fredoka One"/>
            </a:endParaRPr>
          </a:p>
        </p:txBody>
      </p:sp>
      <p:pic>
        <p:nvPicPr>
          <p:cNvPr id="22" name="image19.png">
            <a:extLst>
              <a:ext uri="{FF2B5EF4-FFF2-40B4-BE49-F238E27FC236}">
                <a16:creationId xmlns:a16="http://schemas.microsoft.com/office/drawing/2014/main" xmlns="" id="{195F4A7F-2EEB-41B1-9B99-0942A2B9BFA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84918" y="3871883"/>
            <a:ext cx="5235092" cy="2761686"/>
          </a:xfrm>
          <a:prstGeom prst="rect">
            <a:avLst/>
          </a:prstGeom>
          <a:ln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3921C1B-2501-4C15-A01E-EFC6DD4487C2}"/>
              </a:ext>
            </a:extLst>
          </p:cNvPr>
          <p:cNvSpPr txBox="1"/>
          <p:nvPr/>
        </p:nvSpPr>
        <p:spPr>
          <a:xfrm>
            <a:off x="-1629141" y="1922062"/>
            <a:ext cx="6096000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cặp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xmlns="" id="{20122D72-D94A-4AC5-BCFD-7C1D35212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1412225" y="2675104"/>
            <a:ext cx="1963745" cy="11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2B74BE-9A60-44AD-B988-548F72CBE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674" y="3887329"/>
            <a:ext cx="4856374" cy="27462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1E34768-EB58-42C6-B90A-0ECC38C92A02}"/>
              </a:ext>
            </a:extLst>
          </p:cNvPr>
          <p:cNvGrpSpPr/>
          <p:nvPr/>
        </p:nvGrpSpPr>
        <p:grpSpPr>
          <a:xfrm>
            <a:off x="2549640" y="1144180"/>
            <a:ext cx="6903720" cy="712403"/>
            <a:chOff x="2549640" y="1144180"/>
            <a:chExt cx="6903720" cy="712403"/>
          </a:xfrm>
        </p:grpSpPr>
        <p:grpSp>
          <p:nvGrpSpPr>
            <p:cNvPr id="5" name="Group 5"/>
            <p:cNvGrpSpPr/>
            <p:nvPr/>
          </p:nvGrpSpPr>
          <p:grpSpPr>
            <a:xfrm>
              <a:off x="3663673" y="1144180"/>
              <a:ext cx="4675655" cy="712403"/>
              <a:chOff x="1099705" y="841468"/>
              <a:chExt cx="4431562" cy="68447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099705" y="841468"/>
                <a:ext cx="4431562" cy="684476"/>
              </a:xfrm>
              <a:custGeom>
                <a:avLst/>
                <a:gdLst/>
                <a:ahLst/>
                <a:cxnLst/>
                <a:rect l="l" t="t" r="r" b="b"/>
                <a:pathLst>
                  <a:path w="5552214" h="684476">
                    <a:moveTo>
                      <a:pt x="5427754" y="684476"/>
                    </a:moveTo>
                    <a:lnTo>
                      <a:pt x="124460" y="684476"/>
                    </a:lnTo>
                    <a:cubicBezTo>
                      <a:pt x="55880" y="684476"/>
                      <a:pt x="0" y="628596"/>
                      <a:pt x="0" y="56001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427754" y="0"/>
                    </a:lnTo>
                    <a:cubicBezTo>
                      <a:pt x="5496334" y="0"/>
                      <a:pt x="5552214" y="55880"/>
                      <a:pt x="5552214" y="124460"/>
                    </a:cubicBezTo>
                    <a:lnTo>
                      <a:pt x="5552214" y="560016"/>
                    </a:lnTo>
                    <a:cubicBezTo>
                      <a:pt x="5552214" y="628596"/>
                      <a:pt x="5496334" y="684476"/>
                      <a:pt x="5427754" y="684476"/>
                    </a:cubicBezTo>
                    <a:close/>
                  </a:path>
                </a:pathLst>
              </a:custGeom>
              <a:solidFill>
                <a:srgbClr val="FEB3EB"/>
              </a:solidFill>
            </p:spPr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14DDDD9-3F16-4B5E-A7DC-2417EA62549C}"/>
                </a:ext>
              </a:extLst>
            </p:cNvPr>
            <p:cNvSpPr txBox="1"/>
            <p:nvPr/>
          </p:nvSpPr>
          <p:spPr>
            <a:xfrm>
              <a:off x="2549640" y="1167811"/>
              <a:ext cx="69037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1. Khái niệm chung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200" b="1" dirty="0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884661" y="847472"/>
            <a:ext cx="6612837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" y="149393"/>
            <a:ext cx="1874559" cy="61349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AFDF2F1-39D7-4C21-A2EA-967D2BF9C184}"/>
              </a:ext>
            </a:extLst>
          </p:cNvPr>
          <p:cNvGrpSpPr/>
          <p:nvPr/>
        </p:nvGrpSpPr>
        <p:grpSpPr>
          <a:xfrm>
            <a:off x="4191081" y="3725859"/>
            <a:ext cx="7671843" cy="2542037"/>
            <a:chOff x="6286622" y="5588788"/>
            <a:chExt cx="11507764" cy="3813056"/>
          </a:xfrm>
        </p:grpSpPr>
        <p:grpSp>
          <p:nvGrpSpPr>
            <p:cNvPr id="11" name="Group 11"/>
            <p:cNvGrpSpPr/>
            <p:nvPr/>
          </p:nvGrpSpPr>
          <p:grpSpPr>
            <a:xfrm>
              <a:off x="6286622" y="5588788"/>
              <a:ext cx="11507764" cy="3813056"/>
              <a:chOff x="0" y="0"/>
              <a:chExt cx="3314565" cy="71544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314565" cy="715449"/>
              </a:xfrm>
              <a:custGeom>
                <a:avLst/>
                <a:gdLst/>
                <a:ahLst/>
                <a:cxnLst/>
                <a:rect l="l" t="t" r="r" b="b"/>
                <a:pathLst>
                  <a:path w="3314565" h="715449">
                    <a:moveTo>
                      <a:pt x="3190105" y="715449"/>
                    </a:moveTo>
                    <a:lnTo>
                      <a:pt x="124460" y="715449"/>
                    </a:lnTo>
                    <a:cubicBezTo>
                      <a:pt x="55880" y="715449"/>
                      <a:pt x="0" y="659569"/>
                      <a:pt x="0" y="59098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90105" y="0"/>
                    </a:lnTo>
                    <a:cubicBezTo>
                      <a:pt x="3258685" y="0"/>
                      <a:pt x="3314565" y="55880"/>
                      <a:pt x="3314565" y="124460"/>
                    </a:cubicBezTo>
                    <a:lnTo>
                      <a:pt x="3314565" y="590989"/>
                    </a:lnTo>
                    <a:cubicBezTo>
                      <a:pt x="3314565" y="659569"/>
                      <a:pt x="3258685" y="715449"/>
                      <a:pt x="3190105" y="715449"/>
                    </a:cubicBezTo>
                    <a:close/>
                  </a:path>
                </a:pathLst>
              </a:custGeom>
              <a:solidFill>
                <a:srgbClr val="ADDFB8"/>
              </a:solidFill>
            </p:spPr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8B3DBABC-CDBD-4115-96B8-74B0FF02CC29}"/>
                </a:ext>
              </a:extLst>
            </p:cNvPr>
            <p:cNvSpPr txBox="1"/>
            <p:nvPr/>
          </p:nvSpPr>
          <p:spPr>
            <a:xfrm>
              <a:off x="6723150" y="6142671"/>
              <a:ext cx="10963827" cy="2217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cắt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=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Mặt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cắt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chiếu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phần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phía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mặt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cắt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32">
            <a:extLst>
              <a:ext uri="{FF2B5EF4-FFF2-40B4-BE49-F238E27FC236}">
                <a16:creationId xmlns:a16="http://schemas.microsoft.com/office/drawing/2014/main" xmlns="" id="{036609A5-427F-448D-A90F-4D6D761018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66247" y="-16513"/>
            <a:ext cx="7919361" cy="39363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2ADD619-4504-492C-B29F-1EF081EBFB6E}"/>
              </a:ext>
            </a:extLst>
          </p:cNvPr>
          <p:cNvSpPr txBox="1"/>
          <p:nvPr/>
        </p:nvSpPr>
        <p:spPr>
          <a:xfrm>
            <a:off x="2506392" y="996036"/>
            <a:ext cx="6505072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Em hãy p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cắt.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E4B0581C-A215-4AE3-9BD1-A4E0F5463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00682" y="4003973"/>
            <a:ext cx="2057759" cy="26006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8E7C6C4-07C6-4A35-89CA-9EC8566810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1382493">
            <a:off x="10065271" y="358701"/>
            <a:ext cx="1925603" cy="1687310"/>
          </a:xfrm>
          <a:prstGeom prst="rect">
            <a:avLst/>
          </a:prstGeom>
        </p:spPr>
      </p:pic>
      <p:pic>
        <p:nvPicPr>
          <p:cNvPr id="14" name="Picture 58">
            <a:extLst>
              <a:ext uri="{FF2B5EF4-FFF2-40B4-BE49-F238E27FC236}">
                <a16:creationId xmlns:a16="http://schemas.microsoft.com/office/drawing/2014/main" xmlns="" id="{43536FFA-DE2D-4C9F-A4DD-D114701D24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179505">
            <a:off x="7065011" y="2508110"/>
            <a:ext cx="1318885" cy="1314960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xmlns="" id="{2ED4926F-999F-48CA-AB95-0A8562FB6A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9688" y="1867016"/>
            <a:ext cx="1278313" cy="13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74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E6F11ED-633E-44C9-A021-D1D4845BD9FB}"/>
              </a:ext>
            </a:extLst>
          </p:cNvPr>
          <p:cNvGrpSpPr/>
          <p:nvPr/>
        </p:nvGrpSpPr>
        <p:grpSpPr>
          <a:xfrm>
            <a:off x="2251319" y="114305"/>
            <a:ext cx="8024099" cy="1241182"/>
            <a:chOff x="2889534" y="122824"/>
            <a:chExt cx="13050500" cy="202696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30833">
              <a:off x="5398120" y="224872"/>
              <a:ext cx="8033330" cy="1924915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2889534" y="122824"/>
              <a:ext cx="13050500" cy="1522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76"/>
                </a:lnSpc>
              </a:pPr>
              <a:r>
                <a:rPr lang="vi-VN" sz="3200" b="1" dirty="0">
                  <a:solidFill>
                    <a:srgbClr val="000000"/>
                  </a:solidFill>
                </a:rPr>
                <a:t>KHÁI NIỆM CHUNG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96042" y="114305"/>
            <a:ext cx="1874559" cy="613492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02CEC371-1E87-4D3B-B166-49540765E888}"/>
              </a:ext>
            </a:extLst>
          </p:cNvPr>
          <p:cNvSpPr/>
          <p:nvPr/>
        </p:nvSpPr>
        <p:spPr>
          <a:xfrm>
            <a:off x="1611945" y="309984"/>
            <a:ext cx="1400668" cy="577293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297A667-D85B-4713-B6AF-C56E9BC9D4CC}"/>
              </a:ext>
            </a:extLst>
          </p:cNvPr>
          <p:cNvSpPr txBox="1"/>
          <p:nvPr/>
        </p:nvSpPr>
        <p:spPr>
          <a:xfrm>
            <a:off x="412103" y="3046288"/>
            <a:ext cx="4709847" cy="350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endParaRPr lang="vi-V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Bỏ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D7006AE-1B6E-4BF1-9C7E-0ACB82725DA7}"/>
              </a:ext>
            </a:extLst>
          </p:cNvPr>
          <p:cNvSpPr txBox="1"/>
          <p:nvPr/>
        </p:nvSpPr>
        <p:spPr>
          <a:xfrm>
            <a:off x="5398508" y="2997286"/>
            <a:ext cx="6501202" cy="350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MPHC 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MPC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MPC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4D5B78D-35D7-4E2A-A920-C38A94B0D3DB}"/>
              </a:ext>
            </a:extLst>
          </p:cNvPr>
          <p:cNvGrpSpPr/>
          <p:nvPr/>
        </p:nvGrpSpPr>
        <p:grpSpPr>
          <a:xfrm>
            <a:off x="435719" y="1190458"/>
            <a:ext cx="11344178" cy="1805737"/>
            <a:chOff x="6498934" y="5588788"/>
            <a:chExt cx="11507764" cy="3813056"/>
          </a:xfrm>
        </p:grpSpPr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xmlns="" id="{EECA3715-A193-400F-9F1E-C3F72FC5C389}"/>
                </a:ext>
              </a:extLst>
            </p:cNvPr>
            <p:cNvGrpSpPr/>
            <p:nvPr/>
          </p:nvGrpSpPr>
          <p:grpSpPr>
            <a:xfrm>
              <a:off x="6498934" y="5588788"/>
              <a:ext cx="11507764" cy="3813056"/>
              <a:chOff x="61152" y="0"/>
              <a:chExt cx="3314565" cy="715449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xmlns="" id="{438E6CCC-722A-4522-AA2D-19232595CD32}"/>
                  </a:ext>
                </a:extLst>
              </p:cNvPr>
              <p:cNvSpPr/>
              <p:nvPr/>
            </p:nvSpPr>
            <p:spPr>
              <a:xfrm>
                <a:off x="61152" y="0"/>
                <a:ext cx="3314565" cy="715449"/>
              </a:xfrm>
              <a:custGeom>
                <a:avLst/>
                <a:gdLst/>
                <a:ahLst/>
                <a:cxnLst/>
                <a:rect l="l" t="t" r="r" b="b"/>
                <a:pathLst>
                  <a:path w="3314565" h="715449">
                    <a:moveTo>
                      <a:pt x="3190105" y="715449"/>
                    </a:moveTo>
                    <a:lnTo>
                      <a:pt x="124460" y="715449"/>
                    </a:lnTo>
                    <a:cubicBezTo>
                      <a:pt x="55880" y="715449"/>
                      <a:pt x="0" y="659569"/>
                      <a:pt x="0" y="59098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90105" y="0"/>
                    </a:lnTo>
                    <a:cubicBezTo>
                      <a:pt x="3258685" y="0"/>
                      <a:pt x="3314565" y="55880"/>
                      <a:pt x="3314565" y="124460"/>
                    </a:cubicBezTo>
                    <a:lnTo>
                      <a:pt x="3314565" y="590989"/>
                    </a:lnTo>
                    <a:cubicBezTo>
                      <a:pt x="3314565" y="659569"/>
                      <a:pt x="3258685" y="715449"/>
                      <a:pt x="3190105" y="715449"/>
                    </a:cubicBezTo>
                    <a:close/>
                  </a:path>
                </a:pathLst>
              </a:custGeom>
              <a:solidFill>
                <a:srgbClr val="ADDFB8"/>
              </a:solidFill>
            </p:spPr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81E0061-A0B3-4846-9915-21F0AA814C39}"/>
                </a:ext>
              </a:extLst>
            </p:cNvPr>
            <p:cNvSpPr txBox="1"/>
            <p:nvPr/>
          </p:nvSpPr>
          <p:spPr>
            <a:xfrm>
              <a:off x="6660496" y="5880111"/>
              <a:ext cx="11322248" cy="2756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vi-VN" sz="28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 cắt, mặt cắt dùng để thể hiện các cấu tạo bên trong của vật thể. Mặt cắt và hình cắt được hình thành như sau:</a:t>
              </a:r>
              <a:endPara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9">
            <a:extLst>
              <a:ext uri="{FF2B5EF4-FFF2-40B4-BE49-F238E27FC236}">
                <a16:creationId xmlns:a16="http://schemas.microsoft.com/office/drawing/2014/main" xmlns="" id="{7E128BE1-0BC5-412E-AE31-FF3B55F3D9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3609537" y="4839803"/>
            <a:ext cx="3393245" cy="10517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6662" y="387851"/>
            <a:ext cx="9714984" cy="864660"/>
            <a:chOff x="0" y="0"/>
            <a:chExt cx="7204182" cy="231140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7204183" cy="2311400"/>
            </a:xfrm>
            <a:custGeom>
              <a:avLst/>
              <a:gdLst/>
              <a:ahLst/>
              <a:cxnLst/>
              <a:rect l="l" t="t" r="r" b="b"/>
              <a:pathLst>
                <a:path w="7204183" h="2311400">
                  <a:moveTo>
                    <a:pt x="689938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899383" y="2311400"/>
                  </a:lnTo>
                  <a:cubicBezTo>
                    <a:pt x="7068293" y="2311400"/>
                    <a:pt x="7204183" y="2175510"/>
                    <a:pt x="7204183" y="2006600"/>
                  </a:cubicBezTo>
                  <a:lnTo>
                    <a:pt x="7204183" y="304800"/>
                  </a:lnTo>
                  <a:cubicBezTo>
                    <a:pt x="7204183" y="135890"/>
                    <a:pt x="7068293" y="0"/>
                    <a:pt x="689938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35453" y="5077097"/>
            <a:ext cx="1849881" cy="16951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29CCEC4-C388-447E-82DC-122CC7BF763F}"/>
              </a:ext>
            </a:extLst>
          </p:cNvPr>
          <p:cNvSpPr txBox="1"/>
          <p:nvPr/>
        </p:nvSpPr>
        <p:spPr>
          <a:xfrm>
            <a:off x="-93217" y="288099"/>
            <a:ext cx="9994864" cy="86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800"/>
              </a:lnSpc>
            </a:pPr>
            <a:r>
              <a:rPr lang="vi-VN" sz="3200" b="1" dirty="0">
                <a:solidFill>
                  <a:srgbClr val="464950"/>
                </a:solidFill>
              </a:rPr>
              <a:t>2. Kí hiệu mặt cắt, hình cắt và kí hiệu vật liệu</a:t>
            </a:r>
            <a:endParaRPr lang="en-US" sz="3200" b="1" dirty="0">
              <a:solidFill>
                <a:srgbClr val="4649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79363A-6F4D-4965-9A70-E533AF1A9401}"/>
              </a:ext>
            </a:extLst>
          </p:cNvPr>
          <p:cNvSpPr txBox="1"/>
          <p:nvPr/>
        </p:nvSpPr>
        <p:spPr>
          <a:xfrm>
            <a:off x="1724697" y="1476085"/>
            <a:ext cx="10098057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10.5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1, 2, 3, 4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image18.png">
            <a:extLst>
              <a:ext uri="{FF2B5EF4-FFF2-40B4-BE49-F238E27FC236}">
                <a16:creationId xmlns:a16="http://schemas.microsoft.com/office/drawing/2014/main" xmlns="" id="{7AB110F4-1FD3-48CA-B7C4-726DB2D9DB7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424462" y="3307320"/>
            <a:ext cx="5776505" cy="3162829"/>
          </a:xfrm>
          <a:prstGeom prst="rect">
            <a:avLst/>
          </a:prstGeom>
          <a:ln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A32118-B05A-47BE-B10C-F97B096A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135604">
            <a:off x="672463" y="1452200"/>
            <a:ext cx="1209859" cy="112516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5F0186BB-4240-4060-8859-86C5DD2F2E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1706" y="4202969"/>
            <a:ext cx="1660258" cy="267244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4CCF8B0-01E2-438C-B301-7669829B8CC6}"/>
              </a:ext>
            </a:extLst>
          </p:cNvPr>
          <p:cNvGrpSpPr/>
          <p:nvPr/>
        </p:nvGrpSpPr>
        <p:grpSpPr>
          <a:xfrm>
            <a:off x="4368034" y="206732"/>
            <a:ext cx="4135703" cy="1227564"/>
            <a:chOff x="4157693" y="206732"/>
            <a:chExt cx="4428090" cy="13080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30833">
              <a:off x="4157693" y="731226"/>
              <a:ext cx="3992767" cy="78358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30833">
              <a:off x="4593016" y="206732"/>
              <a:ext cx="3992767" cy="783581"/>
            </a:xfrm>
            <a:prstGeom prst="rect">
              <a:avLst/>
            </a:prstGeom>
          </p:spPr>
        </p:pic>
      </p:grpSp>
      <p:sp>
        <p:nvSpPr>
          <p:cNvPr id="24" name="TextBox 24"/>
          <p:cNvSpPr txBox="1"/>
          <p:nvPr/>
        </p:nvSpPr>
        <p:spPr>
          <a:xfrm>
            <a:off x="2650868" y="404428"/>
            <a:ext cx="7570037" cy="740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0"/>
              </a:lnSpc>
            </a:pPr>
            <a:r>
              <a:rPr lang="vi-VN" sz="3600" b="1" dirty="0"/>
              <a:t>Trả lời</a:t>
            </a:r>
            <a:endParaRPr lang="en-US" sz="3600" b="1" dirty="0"/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504048" y="5433878"/>
            <a:ext cx="1516625" cy="151662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4341" y="5554682"/>
            <a:ext cx="1444781" cy="1275019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B1BE47E4-3484-4CD9-995D-405C37304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7573"/>
              </p:ext>
            </p:extLst>
          </p:nvPr>
        </p:nvGraphicFramePr>
        <p:xfrm>
          <a:off x="599804" y="1872903"/>
          <a:ext cx="10823562" cy="43568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36868">
                  <a:extLst>
                    <a:ext uri="{9D8B030D-6E8A-4147-A177-3AD203B41FA5}">
                      <a16:colId xmlns:a16="http://schemas.microsoft.com/office/drawing/2014/main" xmlns="" val="1676951475"/>
                    </a:ext>
                  </a:extLst>
                </a:gridCol>
                <a:gridCol w="1689463">
                  <a:extLst>
                    <a:ext uri="{9D8B030D-6E8A-4147-A177-3AD203B41FA5}">
                      <a16:colId xmlns:a16="http://schemas.microsoft.com/office/drawing/2014/main" xmlns="" val="464386636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xmlns="" val="325781196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676115083"/>
                    </a:ext>
                  </a:extLst>
                </a:gridCol>
                <a:gridCol w="1496682">
                  <a:extLst>
                    <a:ext uri="{9D8B030D-6E8A-4147-A177-3AD203B41FA5}">
                      <a16:colId xmlns:a16="http://schemas.microsoft.com/office/drawing/2014/main" xmlns="" val="1132706008"/>
                    </a:ext>
                  </a:extLst>
                </a:gridCol>
              </a:tblGrid>
              <a:tr h="76353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vi-VN" sz="2800" dirty="0"/>
                        <a:t>Hình số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800" dirty="0"/>
                        <a:t>Hình cắt/ Mặt cắt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18177305"/>
                  </a:ext>
                </a:extLst>
              </a:tr>
              <a:tr h="76353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Hình cắt A - A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07385218"/>
                  </a:ext>
                </a:extLst>
              </a:tr>
              <a:tr h="76353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Mặt cắt A - A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64685330"/>
                  </a:ext>
                </a:extLst>
              </a:tr>
              <a:tr h="76353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Hình cắt B - B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80696466"/>
                  </a:ext>
                </a:extLst>
              </a:tr>
              <a:tr h="76353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Mặt cắt B - B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67726206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99317B9-6231-414B-B619-AC513385A455}"/>
              </a:ext>
            </a:extLst>
          </p:cNvPr>
          <p:cNvCxnSpPr>
            <a:cxnSpLocks/>
          </p:cNvCxnSpPr>
          <p:nvPr/>
        </p:nvCxnSpPr>
        <p:spPr>
          <a:xfrm>
            <a:off x="615155" y="1908207"/>
            <a:ext cx="4380411" cy="12531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563BFC15-14B8-43B1-9DCF-E9B377AB1A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787265" y="63101"/>
            <a:ext cx="1364839" cy="142356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995</Words>
  <Application>Microsoft Office PowerPoint</Application>
  <PresentationFormat>Custom</PresentationFormat>
  <Paragraphs>97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ADMIN</cp:lastModifiedBy>
  <cp:revision>10</cp:revision>
  <dcterms:created xsi:type="dcterms:W3CDTF">2022-10-17T03:09:26Z</dcterms:created>
  <dcterms:modified xsi:type="dcterms:W3CDTF">2022-10-31T04:51:41Z</dcterms:modified>
</cp:coreProperties>
</file>